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933" r:id="rId2"/>
    <p:sldId id="257" r:id="rId3"/>
    <p:sldId id="310" r:id="rId4"/>
    <p:sldId id="309" r:id="rId5"/>
    <p:sldId id="260" r:id="rId6"/>
    <p:sldId id="950" r:id="rId7"/>
    <p:sldId id="293" r:id="rId8"/>
    <p:sldId id="949" r:id="rId9"/>
    <p:sldId id="307" r:id="rId10"/>
    <p:sldId id="273" r:id="rId11"/>
    <p:sldId id="290" r:id="rId12"/>
    <p:sldId id="294" r:id="rId13"/>
    <p:sldId id="947" r:id="rId14"/>
    <p:sldId id="298" r:id="rId15"/>
    <p:sldId id="948" r:id="rId16"/>
    <p:sldId id="313" r:id="rId17"/>
    <p:sldId id="934" r:id="rId18"/>
    <p:sldId id="304" r:id="rId19"/>
    <p:sldId id="275" r:id="rId20"/>
    <p:sldId id="936" r:id="rId21"/>
    <p:sldId id="94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1B5677-9837-EFFF-FD71-B31C740692CA}" name="Eric Na" initials="EN" userId="S-1-5-21-2529416528-2434030460-1876042321-113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2" name="Liu,Chris" initials="L" lastIdx="9" clrIdx="1">
    <p:extLst>
      <p:ext uri="{19B8F6BF-5375-455C-9EA6-DF929625EA0E}">
        <p15:presenceInfo xmlns:p15="http://schemas.microsoft.com/office/powerpoint/2012/main" userId="Liu,Ch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7A8"/>
    <a:srgbClr val="4F1B59"/>
    <a:srgbClr val="53274E"/>
    <a:srgbClr val="A04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3324" autoAdjust="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D9966-13DF-415D-9A0C-1F885F16CDAA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5A69F-D54C-430B-BD76-90B7CD04D3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7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267F2-69AD-463F-8C29-29D927E81A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82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带宽是功率放大器的主要技术指标；频率范围的给定可以确定检索对象是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Ka-band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583A7-F27E-43DE-B742-F9A7969225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449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MMIC power amplifiers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作为关键词在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INSPEC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数据库中检索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583A7-F27E-43DE-B742-F9A7969225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954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441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36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620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选择频率，</a:t>
            </a:r>
            <a:r>
              <a:rPr lang="en-US" altLang="zh-CN" dirty="0"/>
              <a:t>ka</a:t>
            </a:r>
            <a:r>
              <a:rPr lang="zh-CN" altLang="en-US" dirty="0"/>
              <a:t>波段（</a:t>
            </a:r>
            <a:r>
              <a:rPr lang="en-US" altLang="zh-CN" dirty="0"/>
              <a:t>26.5Ghz-40Ghz</a:t>
            </a:r>
            <a:r>
              <a:rPr lang="zh-CN" altLang="en-US" dirty="0"/>
              <a:t>）、带宽（</a:t>
            </a:r>
            <a:r>
              <a:rPr lang="en-US" altLang="zh-CN" dirty="0"/>
              <a:t>1GHz-3.5GHz</a:t>
            </a:r>
            <a:r>
              <a:rPr lang="zh-CN" altLang="en-US" dirty="0"/>
              <a:t>）</a:t>
            </a:r>
            <a:r>
              <a:rPr lang="en-US" altLang="zh-CN" dirty="0"/>
              <a:t>(</a:t>
            </a:r>
            <a:r>
              <a:rPr lang="zh-CN" altLang="en-US" dirty="0"/>
              <a:t>左侧输入最小值，右侧可输入最大值以指定检索的数值范围）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162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数值数据字段选择频率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985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如果需要在</a:t>
            </a:r>
            <a:r>
              <a:rPr lang="en-US" altLang="zh-CN" dirty="0"/>
              <a:t>Ka-band</a:t>
            </a:r>
            <a:r>
              <a:rPr lang="zh-CN" altLang="en-US" dirty="0"/>
              <a:t>频率范围之内，对</a:t>
            </a:r>
            <a:r>
              <a:rPr lang="en-US" altLang="zh-CN" dirty="0"/>
              <a:t>MMIC</a:t>
            </a:r>
            <a:r>
              <a:rPr lang="zh-CN" altLang="en-US" dirty="0"/>
              <a:t>功率放大器的带宽进行进一步限定，可在数值检索字段中继续添加</a:t>
            </a:r>
            <a:r>
              <a:rPr lang="en-US" altLang="zh-CN" dirty="0"/>
              <a:t>Bandwidth</a:t>
            </a:r>
            <a:r>
              <a:rPr lang="zh-CN" altLang="en-US" dirty="0"/>
              <a:t>，并输入其频率范围。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92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氮化镓：氮化镓（</a:t>
            </a:r>
            <a:r>
              <a:rPr lang="en-US" altLang="zh-CN" dirty="0"/>
              <a:t>GaN</a:t>
            </a:r>
            <a:r>
              <a:rPr lang="zh-CN" altLang="en-US" dirty="0"/>
              <a:t>）是一种宽带隙半导体，该材料具有更高的功率密度，效率，耐高温性，并可以承载更大的电流。它通过实现高能效的发光二极管和电力电子设备而迅速改变着世界。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Ka</a:t>
            </a:r>
            <a:r>
              <a:rPr lang="zh-CN" altLang="en-US" dirty="0"/>
              <a:t>波段：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随着科技的迅速发展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人们对通信的速度和信息容量也提出了更高的要求。并且由于频谱资源变得日益稀缺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使得人们将目光转移到了毫米波上。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Ka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波段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(26.5GHz-40GHz)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属于毫米波的低端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该频段具有以下优点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首先，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Ka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波段具有很高的频带宽度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可用带宽可达到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3500MHz); 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其次，由于该波段的开发利用较少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并且在大气中的衰减更小 因此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具有很强的抗干扰性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; 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最后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 Ka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波段的仪器具有更小的体积 因此也更易安装和维护。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26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17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MMIC</a:t>
            </a:r>
            <a:r>
              <a:rPr lang="zh-CN" altLang="en-US" dirty="0"/>
              <a:t>功率放大器作为受控索引，历年的文章数量（</a:t>
            </a:r>
            <a:r>
              <a:rPr lang="en-US" altLang="zh-CN" dirty="0"/>
              <a:t>2013-2020</a:t>
            </a:r>
            <a:r>
              <a:rPr lang="zh-CN" altLang="en-US" dirty="0"/>
              <a:t>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95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0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与</a:t>
            </a:r>
            <a:r>
              <a:rPr lang="en-US" altLang="zh-CN" dirty="0"/>
              <a:t>MMIC</a:t>
            </a:r>
            <a:r>
              <a:rPr lang="zh-CN" altLang="en-US" dirty="0"/>
              <a:t>功率放大器相关的分类代码，分别发表的篇数、</a:t>
            </a:r>
            <a:r>
              <a:rPr lang="en-US" altLang="zh-CN" dirty="0"/>
              <a:t>2020</a:t>
            </a:r>
            <a:r>
              <a:rPr lang="zh-CN" altLang="en-US" dirty="0"/>
              <a:t>年与</a:t>
            </a:r>
            <a:r>
              <a:rPr lang="en-US" altLang="zh-CN" dirty="0"/>
              <a:t>2013</a:t>
            </a:r>
            <a:r>
              <a:rPr lang="zh-CN" altLang="en-US" dirty="0"/>
              <a:t>相比变化的比例、被引用总次数以及单篇平均被引次数。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0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26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“化学数据”字段包含关于来源文献中讨论的重要物质和材料系统的受控数据。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要检索此字段：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在检索框中输入物质的名称。应使用化学符号。例如：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O/sur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在物质名称后以正斜杠起头输入物质的特征表述。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有三种基本特征表述。各个物质均被分配其中一种特征表述，这三种基本特征表述包括：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元素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二元系（恰好包含两种元素的化学物质）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具有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种或更多种成分的系统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/ss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此外，以下四种特殊特征表述的任何一种均可分配给适用的物质：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被吸附物或吸附物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搀杂物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界面系统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表面或底物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/sur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583A7-F27E-43DE-B742-F9A7969225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371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数值数据字段：包括</a:t>
            </a:r>
            <a:r>
              <a:rPr lang="zh-CN" altLang="en-US" sz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四十多种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常见物理量，方便检索。均以科学计数法表示数值。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2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7083EA-34CD-4219-AD00-8FDA377E56B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9024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E72993-31D8-476C-90F3-0E5128FD5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24395"/>
            <a:ext cx="3715072" cy="300920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6FDED8-1670-4EE4-9930-0AFE975B8C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62128" y="1935201"/>
            <a:ext cx="5714933" cy="2468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Divider title, this can go over more than one line</a:t>
            </a:r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15855CC5-7328-4CEC-BBED-6725691724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60510" y="4700587"/>
            <a:ext cx="5714933" cy="1655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sub-title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5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8F20-8FCF-448A-A3AE-D3BCF055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FDB09-0A05-45EF-B122-3E549BB873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11959"/>
            <a:ext cx="10515600" cy="1377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subtitle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59AF5-B6A8-4F71-9B40-C50FCEC4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0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CF65-AAF0-42DD-88B5-15081C06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12"/>
            <a:ext cx="11132976" cy="623922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EC1A-C0F2-45ED-B0CA-8FD8273CA0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017037"/>
            <a:ext cx="11132975" cy="5159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B7BB-1FE9-4EEE-A6A4-C7C7DD6E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0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8FEBF-28E4-44AC-A32D-1949567B4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953378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5D63C-5B5A-4A0C-A99D-9A377EFEB44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77289"/>
            <a:ext cx="5157787" cy="4352923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51E48-FE96-45A4-9CE8-55058494A62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53378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4701F-DD53-4579-B554-919BF4B6276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77289"/>
            <a:ext cx="5183188" cy="4352923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C3CFD-53B1-4402-AB45-3A4B3F0F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4DC0648-3FFA-45DA-9507-095BB0D4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1"/>
            <a:ext cx="10515600" cy="62392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90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138D72-AA37-4246-8E67-40CE93C9F8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1017037"/>
            <a:ext cx="11132975" cy="5159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B7BB-1FE9-4EEE-A6A4-C7C7DD6E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72A47-7D8C-4A4B-BB3E-CDFE0B5C38A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199" y="177412"/>
            <a:ext cx="11132975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93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8FAA-527A-4D35-9B78-6E7E9512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0DCA77-9F0F-41CE-A653-16E9F5A0094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67641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07A0AD-EFE2-4D69-936B-2ACF49C937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67641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BBC90C-D280-4615-AABD-1C500D7E98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70992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2BA190-4146-45E5-8303-ED0E03025F7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70992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F7723F-B1AF-46EF-9611-BD994371028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674343" y="4287497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E93A30-AF3D-4020-99AC-975F3E67A99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674343" y="5632838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C4B19B2-7661-4EB7-A927-34107A41136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477694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8176F1-924B-4E72-B2E2-2A37E138B744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9477694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5E5FE57-5E50-40A4-AEA0-B29699E72D4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38199" y="177800"/>
            <a:ext cx="11151637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3A1F6-3D99-46A1-A021-16E2D750AC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1035050"/>
            <a:ext cx="11152188" cy="283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51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78F3-89DA-4622-A4E2-791EFF28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274"/>
            <a:ext cx="3932237" cy="1735494"/>
          </a:xfrm>
          <a:prstGeom prst="rect">
            <a:avLst/>
          </a:prstGeom>
        </p:spPr>
        <p:txBody>
          <a:bodyPr anchor="t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936C-C0F0-4D60-AC1E-926ACFF1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205272"/>
            <a:ext cx="6722673" cy="6074229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 sz="3200"/>
            </a:lvl1pPr>
            <a:lvl2pPr marL="685800" indent="-228600">
              <a:buFont typeface="Arial" panose="020B0604020202020204" pitchFamily="34" charset="0"/>
              <a:buChar char="−"/>
              <a:defRPr sz="2800"/>
            </a:lvl2pPr>
            <a:lvl3pPr marL="1143000" indent="-228600">
              <a:buFont typeface="Arial" panose="020B0604020202020204" pitchFamily="34" charset="0"/>
              <a:buChar char="−"/>
              <a:defRPr sz="2400"/>
            </a:lvl3pPr>
            <a:lvl4pPr marL="1600200" indent="-228600">
              <a:buFont typeface="Arial" panose="020B0604020202020204" pitchFamily="34" charset="0"/>
              <a:buChar char="−"/>
              <a:defRPr sz="2000"/>
            </a:lvl4pPr>
            <a:lvl5pPr marL="2057400" indent="-228600">
              <a:buFont typeface="Arial" panose="020B0604020202020204" pitchFamily="34" charset="0"/>
              <a:buChar char="−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004B7-E7FE-4070-BADD-15805B4363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4222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62E49-340A-4B50-9CB4-AB6A6408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70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2825"/>
            <a:ext cx="683568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7C2E88-1677-40E0-825B-29082C5EB06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60" y="275537"/>
            <a:ext cx="432048" cy="349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743" y="6356349"/>
            <a:ext cx="41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A723A4-B207-4971-A884-C6351F186E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87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  <p:sldLayoutId id="2147483666" r:id="rId4"/>
    <p:sldLayoutId id="2147483672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theiet.org/media/8804/numerical-data-indexing.pdf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et.org/publishing/inspec/guides-and-support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et.org/publishing/inspec/guides-and-suppor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inspec-analytics-app.theiet.org/#/controlled_terms/1056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nspec-analytics-app.theiet.org/#/controlled_terms/10567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spec-analytics-app.theiet.org/#/controlled_terms/10567/co_c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heiet.org/media/5239/chemical-indexing-updated-jan-2020.pdf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8E8069-4572-4B2F-A2FD-D18168E46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62" y="206476"/>
            <a:ext cx="2726917" cy="697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1D25F1-4E07-46F7-8808-48E6816E1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38" t="34902" r="36838" b="33726"/>
          <a:stretch/>
        </p:blipFill>
        <p:spPr>
          <a:xfrm>
            <a:off x="7905946" y="3526861"/>
            <a:ext cx="3209364" cy="2151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Wave, Atlantic, Pacific, Ocean, Huge, Large, Blue">
            <a:extLst>
              <a:ext uri="{FF2B5EF4-FFF2-40B4-BE49-F238E27FC236}">
                <a16:creationId xmlns:a16="http://schemas.microsoft.com/office/drawing/2014/main" id="{DFDDF3FC-E30A-4A48-A260-92072F009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07" y="1896636"/>
            <a:ext cx="5818341" cy="2866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5A8A81-07C9-4B88-9446-41BBA9D195B3}"/>
              </a:ext>
            </a:extLst>
          </p:cNvPr>
          <p:cNvSpPr txBox="1"/>
          <p:nvPr/>
        </p:nvSpPr>
        <p:spPr>
          <a:xfrm>
            <a:off x="7795802" y="2944696"/>
            <a:ext cx="31105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zh-CN" altLang="en-US" b="1" dirty="0"/>
              <a:t>取之一瓢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5996A-6092-41BE-A002-61A363F79815}"/>
              </a:ext>
            </a:extLst>
          </p:cNvPr>
          <p:cNvSpPr txBox="1"/>
          <p:nvPr/>
        </p:nvSpPr>
        <p:spPr>
          <a:xfrm>
            <a:off x="1331797" y="1319608"/>
            <a:ext cx="31105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zh-CN" altLang="en-US" b="1" dirty="0"/>
              <a:t>沧海无尽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A7B04-7CA3-429B-88F4-52A24C7682E6}"/>
              </a:ext>
            </a:extLst>
          </p:cNvPr>
          <p:cNvSpPr txBox="1"/>
          <p:nvPr/>
        </p:nvSpPr>
        <p:spPr>
          <a:xfrm>
            <a:off x="3482480" y="5178774"/>
            <a:ext cx="247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精准检索，定位所想。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11E31E4-1ECB-4C20-A772-995EAD53F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47" y="3343691"/>
            <a:ext cx="6095998" cy="22298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2D5A51-C876-41CC-8C95-55B3EA801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00" y="3376743"/>
            <a:ext cx="5040089" cy="2532632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0EF87348-72C1-404B-B7DB-B3C73B800C57}"/>
              </a:ext>
            </a:extLst>
          </p:cNvPr>
          <p:cNvSpPr txBox="1">
            <a:spLocks/>
          </p:cNvSpPr>
          <p:nvPr/>
        </p:nvSpPr>
        <p:spPr>
          <a:xfrm>
            <a:off x="685800" y="222112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数值索引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8999DCC-D411-4D8F-AEDC-D765C3EA7017}"/>
              </a:ext>
            </a:extLst>
          </p:cNvPr>
          <p:cNvSpPr/>
          <p:nvPr/>
        </p:nvSpPr>
        <p:spPr>
          <a:xfrm>
            <a:off x="903500" y="617299"/>
            <a:ext cx="9104586" cy="2589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数值检索字段包含文献中涉及物理量参数。可使用科学计数法（如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2.65E+10Hz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）和普通计数法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如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26500000000Hz)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进行数值输入，较大数值建议使用科学计数法，以保证准确。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检索设置规则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如果在左侧检索框中输入一个数值，而右侧空缺，表示检索范围为大于或等于左侧输入数值。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如果在右侧检索框中输入一个数值，而左侧空缺，表示检索范围为小于或等于右侧输入数值。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如果在左侧和右侧输入相等的数值，表示检索范围为等于输入数值。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如果两侧输入不同的数据， 则表示搜索范围在两者之间。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1BC990F3-478C-4634-AED1-6F431BBA496B}"/>
              </a:ext>
            </a:extLst>
          </p:cNvPr>
          <p:cNvSpPr/>
          <p:nvPr/>
        </p:nvSpPr>
        <p:spPr>
          <a:xfrm>
            <a:off x="2526060" y="4643059"/>
            <a:ext cx="1582220" cy="2733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ECF98D6E-D13F-450B-8C91-B3B733D1836A}"/>
              </a:ext>
            </a:extLst>
          </p:cNvPr>
          <p:cNvSpPr/>
          <p:nvPr/>
        </p:nvSpPr>
        <p:spPr>
          <a:xfrm>
            <a:off x="1452729" y="5464598"/>
            <a:ext cx="1272321" cy="140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7B186381-6B24-4F29-B515-E845936D1D44}"/>
              </a:ext>
            </a:extLst>
          </p:cNvPr>
          <p:cNvSpPr/>
          <p:nvPr/>
        </p:nvSpPr>
        <p:spPr>
          <a:xfrm>
            <a:off x="4237135" y="4653332"/>
            <a:ext cx="1582220" cy="252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1406A2-86E3-4FFD-9DA2-6ABDE8FBF4B7}"/>
              </a:ext>
            </a:extLst>
          </p:cNvPr>
          <p:cNvCxnSpPr>
            <a:cxnSpLocks/>
          </p:cNvCxnSpPr>
          <p:nvPr/>
        </p:nvCxnSpPr>
        <p:spPr>
          <a:xfrm flipH="1">
            <a:off x="1201012" y="5604873"/>
            <a:ext cx="760288" cy="610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9E86668-DC01-494C-92D7-767EC00EC050}"/>
              </a:ext>
            </a:extLst>
          </p:cNvPr>
          <p:cNvSpPr txBox="1"/>
          <p:nvPr/>
        </p:nvSpPr>
        <p:spPr>
          <a:xfrm>
            <a:off x="4209275" y="5975291"/>
            <a:ext cx="2071874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</a:rPr>
              <a:t>2. </a:t>
            </a:r>
            <a:r>
              <a:rPr lang="zh-CN" altLang="en-US" sz="1200" b="1" dirty="0">
                <a:solidFill>
                  <a:srgbClr val="FF0000"/>
                </a:solidFill>
              </a:rPr>
              <a:t>设置数值范围，如本案例中检索的频率范围为</a:t>
            </a:r>
            <a:r>
              <a:rPr lang="en-US" altLang="zh-CN" sz="1200" b="1" dirty="0">
                <a:solidFill>
                  <a:srgbClr val="FF0000"/>
                </a:solidFill>
              </a:rPr>
              <a:t>26.5GHz-40GHz</a:t>
            </a:r>
            <a:r>
              <a:rPr lang="zh-CN" altLang="en-US" sz="1200" b="1" dirty="0">
                <a:solidFill>
                  <a:srgbClr val="FF0000"/>
                </a:solidFill>
              </a:rPr>
              <a:t>。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37855D-9734-4F1D-B0AC-D02C8BE5AB7F}"/>
              </a:ext>
            </a:extLst>
          </p:cNvPr>
          <p:cNvSpPr txBox="1"/>
          <p:nvPr/>
        </p:nvSpPr>
        <p:spPr>
          <a:xfrm>
            <a:off x="798849" y="6162109"/>
            <a:ext cx="3311220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zh-CN" altLang="en-US" sz="1200" b="1" dirty="0">
                <a:solidFill>
                  <a:srgbClr val="FF0000"/>
                </a:solidFill>
              </a:rPr>
              <a:t>选择所涉及的物理量的单位。如涉及多个物理量，可选择添加行，选择对应单位。</a:t>
            </a:r>
            <a:endParaRPr lang="en-US" altLang="zh-CN" sz="12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D5290F-4F00-4D73-9BFE-B556561480B9}"/>
              </a:ext>
            </a:extLst>
          </p:cNvPr>
          <p:cNvCxnSpPr>
            <a:cxnSpLocks/>
          </p:cNvCxnSpPr>
          <p:nvPr/>
        </p:nvCxnSpPr>
        <p:spPr>
          <a:xfrm>
            <a:off x="3458554" y="4916420"/>
            <a:ext cx="847798" cy="1150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矩形 8">
            <a:extLst>
              <a:ext uri="{FF2B5EF4-FFF2-40B4-BE49-F238E27FC236}">
                <a16:creationId xmlns:a16="http://schemas.microsoft.com/office/drawing/2014/main" id="{0C2D6A13-5235-462B-B17D-B27D4C1D21EE}"/>
              </a:ext>
            </a:extLst>
          </p:cNvPr>
          <p:cNvSpPr/>
          <p:nvPr/>
        </p:nvSpPr>
        <p:spPr>
          <a:xfrm>
            <a:off x="5984847" y="3310827"/>
            <a:ext cx="1922807" cy="4346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DEF455-49BC-4D08-B843-7C0C29144D00}"/>
              </a:ext>
            </a:extLst>
          </p:cNvPr>
          <p:cNvCxnSpPr>
            <a:cxnSpLocks/>
          </p:cNvCxnSpPr>
          <p:nvPr/>
        </p:nvCxnSpPr>
        <p:spPr>
          <a:xfrm flipH="1">
            <a:off x="4347610" y="4906145"/>
            <a:ext cx="792372" cy="1160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F9B8BF5-1588-4B5E-9BED-A67B7FAE2B46}"/>
              </a:ext>
            </a:extLst>
          </p:cNvPr>
          <p:cNvSpPr txBox="1"/>
          <p:nvPr/>
        </p:nvSpPr>
        <p:spPr>
          <a:xfrm>
            <a:off x="6176812" y="6126266"/>
            <a:ext cx="5972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详情参考：</a:t>
            </a:r>
            <a:r>
              <a:rPr lang="en-US" dirty="0">
                <a:hlinkClick r:id="rId5"/>
              </a:rPr>
              <a:t>https://www.theiet.org/media/8804/numerical-data-indexing.pdf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7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4" grpId="0"/>
      <p:bldP spid="15" grpId="0"/>
      <p:bldP spid="44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18359F-6CB1-417E-B7E3-7037E666482E}"/>
              </a:ext>
            </a:extLst>
          </p:cNvPr>
          <p:cNvSpPr/>
          <p:nvPr/>
        </p:nvSpPr>
        <p:spPr>
          <a:xfrm>
            <a:off x="734529" y="1644828"/>
            <a:ext cx="1012078" cy="27740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6D5AC4BA-85BA-4112-BE2F-D78494B82CFD}"/>
              </a:ext>
            </a:extLst>
          </p:cNvPr>
          <p:cNvSpPr txBox="1">
            <a:spLocks/>
          </p:cNvSpPr>
          <p:nvPr/>
        </p:nvSpPr>
        <p:spPr>
          <a:xfrm>
            <a:off x="439220" y="71088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数值检索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涉及的数值单位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DFC185-C613-44C2-8E62-946C6AEFA1E0}"/>
              </a:ext>
            </a:extLst>
          </p:cNvPr>
          <p:cNvSpPr txBox="1"/>
          <p:nvPr/>
        </p:nvSpPr>
        <p:spPr>
          <a:xfrm>
            <a:off x="734529" y="5877774"/>
            <a:ext cx="11018251" cy="8695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小结：科研人员可根据课题，选择相关的一个或多个数值单位，在对应的数字检索框中输入数值，快速地获得精准检索结果。例如本课题中可能涉及到的带宽、频率、增益、功率等。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4A3507-C1F5-40D3-B314-C12EE8D6BA13}"/>
              </a:ext>
            </a:extLst>
          </p:cNvPr>
          <p:cNvSpPr/>
          <p:nvPr/>
        </p:nvSpPr>
        <p:spPr>
          <a:xfrm>
            <a:off x="734529" y="4797070"/>
            <a:ext cx="1012078" cy="27740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03CCEF-4287-405C-AC77-71A3B3338301}"/>
              </a:ext>
            </a:extLst>
          </p:cNvPr>
          <p:cNvSpPr/>
          <p:nvPr/>
        </p:nvSpPr>
        <p:spPr>
          <a:xfrm>
            <a:off x="2965565" y="1292545"/>
            <a:ext cx="1012078" cy="27740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E71DF0-E2AF-4DC5-A805-1F597AF6F32D}"/>
              </a:ext>
            </a:extLst>
          </p:cNvPr>
          <p:cNvSpPr/>
          <p:nvPr/>
        </p:nvSpPr>
        <p:spPr>
          <a:xfrm>
            <a:off x="2965565" y="1644828"/>
            <a:ext cx="1012078" cy="27740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7D7BF3-95DE-4065-A1BE-5A35E45FC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582620"/>
              </p:ext>
            </p:extLst>
          </p:nvPr>
        </p:nvGraphicFramePr>
        <p:xfrm>
          <a:off x="723314" y="738488"/>
          <a:ext cx="9097372" cy="5019920"/>
        </p:xfrm>
        <a:graphic>
          <a:graphicData uri="http://schemas.openxmlformats.org/drawingml/2006/table">
            <a:tbl>
              <a:tblPr firstRow="1" firstCol="1" bandRow="1"/>
              <a:tblGrid>
                <a:gridCol w="2205673">
                  <a:extLst>
                    <a:ext uri="{9D8B030D-6E8A-4147-A177-3AD203B41FA5}">
                      <a16:colId xmlns:a16="http://schemas.microsoft.com/office/drawing/2014/main" val="1413279665"/>
                    </a:ext>
                  </a:extLst>
                </a:gridCol>
                <a:gridCol w="3570040">
                  <a:extLst>
                    <a:ext uri="{9D8B030D-6E8A-4147-A177-3AD203B41FA5}">
                      <a16:colId xmlns:a16="http://schemas.microsoft.com/office/drawing/2014/main" val="416643804"/>
                    </a:ext>
                  </a:extLst>
                </a:gridCol>
                <a:gridCol w="3321659">
                  <a:extLst>
                    <a:ext uri="{9D8B030D-6E8A-4147-A177-3AD203B41FA5}">
                      <a16:colId xmlns:a16="http://schemas.microsoft.com/office/drawing/2014/main" val="1154499254"/>
                    </a:ext>
                  </a:extLst>
                </a:gridCol>
              </a:tblGrid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年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龄（年）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电子伏特能量（电子伏特）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辐射吸收剂量（</a:t>
                      </a:r>
                      <a:r>
                        <a:rPr lang="zh-CN" sz="1000">
                          <a:solidFill>
                            <a:srgbClr val="333333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戈雷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769483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海拔（米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能量（焦耳）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辐射剂量当量（西弗）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932852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视在功率（伏安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频率（赫兹）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辐射暴露（库仑每公斤）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423987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带宽（赫兹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增益（分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贝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放射性（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贝克勒尔）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762248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比特率（每秒字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节数）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银河距离（秒差距）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无功功率（</a:t>
                      </a:r>
                      <a:r>
                        <a:rPr lang="en-US" sz="1000">
                          <a:solidFill>
                            <a:srgbClr val="22222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乏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224504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字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节率（每秒字节数）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地心距离（米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电阻（欧姆）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661460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电容（法拉）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日心距离（天文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单位）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尺寸（米）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937859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计算机执行率（每秒指令数）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损失（分贝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恒星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质量（太阳质量）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132416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计算机速度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 (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每秒浮点运算次数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)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磁通密度（特斯拉）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存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储容量（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字节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908370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电导（西门子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质量（公斤）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温度（开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algun Gothic" panose="020B0503020000020004" pitchFamily="34" charset="-127"/>
                        </a:rPr>
                        <a:t>尔文）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149159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电流（安培）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内存大小（字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节）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时间（秒）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688666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深度（米）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噪声系数（分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贝）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速度（米每秒）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068529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距离（米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图片尺寸（图片元素）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电压（伏特）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115304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效率（百分比）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功率（瓦特）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波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长（米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839265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电导率（西门子每米）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压力（帕斯卡）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字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长（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字节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00378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电阻率（</a:t>
                      </a: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欧姆</a:t>
                      </a: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·</a:t>
                      </a: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米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打印机速度（每秒字符数）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11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9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988637-0286-4C22-AB2F-00C9942CA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20" y="1409592"/>
            <a:ext cx="10117650" cy="2019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8B31D8-E7D5-4EB5-A9FA-5598E278B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20" y="3612542"/>
            <a:ext cx="10117650" cy="3076354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9C0686E1-E757-41B9-B2CA-E9D369537A8D}"/>
              </a:ext>
            </a:extLst>
          </p:cNvPr>
          <p:cNvSpPr txBox="1">
            <a:spLocks/>
          </p:cNvSpPr>
          <p:nvPr/>
        </p:nvSpPr>
        <p:spPr>
          <a:xfrm>
            <a:off x="685800" y="169104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以“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MMIC power amplifiers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”为主题词检索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874D6-642B-4DA6-B0A1-565EAA36C060}"/>
              </a:ext>
            </a:extLst>
          </p:cNvPr>
          <p:cNvSpPr txBox="1"/>
          <p:nvPr/>
        </p:nvSpPr>
        <p:spPr>
          <a:xfrm>
            <a:off x="707470" y="76614"/>
            <a:ext cx="10218149" cy="12850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小结：通过</a:t>
            </a:r>
            <a:r>
              <a:rPr lang="en-US" altLang="zh-CN" dirty="0"/>
              <a:t>INSPEC</a:t>
            </a:r>
            <a:r>
              <a:rPr lang="zh-CN" altLang="en-US" dirty="0"/>
              <a:t>数据库的“化学检索”（</a:t>
            </a:r>
            <a:r>
              <a:rPr lang="en-US" altLang="zh-CN" dirty="0" err="1"/>
              <a:t>GaN</a:t>
            </a:r>
            <a:r>
              <a:rPr lang="en-US" altLang="zh-CN" dirty="0"/>
              <a:t>/bin</a:t>
            </a:r>
            <a:r>
              <a:rPr lang="zh-CN" altLang="en-US" dirty="0"/>
              <a:t>）和“数值检索”</a:t>
            </a:r>
            <a:r>
              <a:rPr lang="en-US" altLang="zh-CN" dirty="0"/>
              <a:t>(</a:t>
            </a:r>
            <a:r>
              <a:rPr lang="zh-CN" altLang="en-US" dirty="0"/>
              <a:t>频率范围</a:t>
            </a:r>
            <a:r>
              <a:rPr lang="en-US" altLang="zh-CN" dirty="0"/>
              <a:t>: 2.65E+10—4E+10Hz)</a:t>
            </a:r>
            <a:r>
              <a:rPr lang="zh-CN" altLang="en-US" dirty="0"/>
              <a:t>的底层数据标引（</a:t>
            </a:r>
            <a:r>
              <a:rPr lang="en-US" altLang="zh-CN" dirty="0"/>
              <a:t>INSPEC</a:t>
            </a:r>
            <a:r>
              <a:rPr lang="zh-CN" altLang="en-US" dirty="0"/>
              <a:t>强大的叙词表），快速得到所检索主题的精准结果。一键实现从“大海捞针”到“精准锁定”。减小</a:t>
            </a:r>
            <a:r>
              <a:rPr lang="en-US" altLang="zh-CN" dirty="0"/>
              <a:t>96%</a:t>
            </a:r>
            <a:r>
              <a:rPr lang="zh-CN" altLang="en-US" dirty="0"/>
              <a:t>的检索“噪音”。</a:t>
            </a:r>
            <a:endParaRPr lang="en-US" dirty="0"/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B15FDD35-FFDF-4A77-B3A6-D5A310BB3223}"/>
              </a:ext>
            </a:extLst>
          </p:cNvPr>
          <p:cNvSpPr/>
          <p:nvPr/>
        </p:nvSpPr>
        <p:spPr>
          <a:xfrm>
            <a:off x="757720" y="3612820"/>
            <a:ext cx="4461552" cy="558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3486E6F1-218F-47B4-86E4-CF1851A25B0E}"/>
              </a:ext>
            </a:extLst>
          </p:cNvPr>
          <p:cNvSpPr/>
          <p:nvPr/>
        </p:nvSpPr>
        <p:spPr>
          <a:xfrm>
            <a:off x="757720" y="1409592"/>
            <a:ext cx="2786864" cy="656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A0B30D-4BFE-4918-9B85-50A18DD7F5DC}"/>
              </a:ext>
            </a:extLst>
          </p:cNvPr>
          <p:cNvCxnSpPr>
            <a:cxnSpLocks/>
          </p:cNvCxnSpPr>
          <p:nvPr/>
        </p:nvCxnSpPr>
        <p:spPr>
          <a:xfrm>
            <a:off x="883824" y="2065834"/>
            <a:ext cx="0" cy="15467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72FDA98-1A33-4BF8-8C50-08015B08F8CE}"/>
              </a:ext>
            </a:extLst>
          </p:cNvPr>
          <p:cNvSpPr/>
          <p:nvPr/>
        </p:nvSpPr>
        <p:spPr>
          <a:xfrm>
            <a:off x="4730068" y="250510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040F269-50BD-44D9-BF64-203A43F1D2FF}"/>
              </a:ext>
            </a:extLst>
          </p:cNvPr>
          <p:cNvSpPr/>
          <p:nvPr/>
        </p:nvSpPr>
        <p:spPr>
          <a:xfrm>
            <a:off x="5981699" y="2290217"/>
            <a:ext cx="1405415" cy="8639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减少</a:t>
            </a:r>
            <a:r>
              <a:rPr lang="en-US" altLang="zh-CN" dirty="0"/>
              <a:t>96%</a:t>
            </a:r>
            <a:r>
              <a:rPr lang="zh-CN" altLang="en-US" dirty="0"/>
              <a:t>检索“噪音”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7E24DD9C-C9E0-4E07-9D66-E6549EF7A13B}"/>
              </a:ext>
            </a:extLst>
          </p:cNvPr>
          <p:cNvSpPr/>
          <p:nvPr/>
        </p:nvSpPr>
        <p:spPr>
          <a:xfrm>
            <a:off x="745958" y="908385"/>
            <a:ext cx="10760242" cy="5443333"/>
          </a:xfrm>
          <a:prstGeom prst="ellipse">
            <a:avLst/>
          </a:prstGeom>
          <a:ln w="6032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E9469497-E016-4253-9DBB-F7CE8506D16A}"/>
              </a:ext>
            </a:extLst>
          </p:cNvPr>
          <p:cNvSpPr txBox="1">
            <a:spLocks/>
          </p:cNvSpPr>
          <p:nvPr/>
        </p:nvSpPr>
        <p:spPr>
          <a:xfrm>
            <a:off x="685800" y="222113"/>
            <a:ext cx="11506200" cy="5254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“叙词表和覆盖学科领域”的数据索引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0E4A9-DDC8-4D5C-A490-FA55C80F76AC}"/>
              </a:ext>
            </a:extLst>
          </p:cNvPr>
          <p:cNvSpPr txBox="1"/>
          <p:nvPr/>
        </p:nvSpPr>
        <p:spPr>
          <a:xfrm>
            <a:off x="789051" y="6432400"/>
            <a:ext cx="10560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详情参考：</a:t>
            </a:r>
            <a:r>
              <a:rPr lang="en-US" dirty="0">
                <a:hlinkClick r:id="rId3"/>
              </a:rPr>
              <a:t>https://www.theiet.org/publishing/inspec/guides-and-support/</a:t>
            </a:r>
            <a:endParaRPr lang="en-US" dirty="0"/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A7D8AE9A-9E8C-4548-B6D5-FBAB8CBBA405}"/>
              </a:ext>
            </a:extLst>
          </p:cNvPr>
          <p:cNvSpPr/>
          <p:nvPr/>
        </p:nvSpPr>
        <p:spPr>
          <a:xfrm>
            <a:off x="8957510" y="138533"/>
            <a:ext cx="2891590" cy="1318155"/>
          </a:xfrm>
          <a:prstGeom prst="wedgeEllipseCallout">
            <a:avLst>
              <a:gd name="adj1" fmla="val -20361"/>
              <a:gd name="adj2" fmla="val 649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我是</a:t>
            </a:r>
            <a:r>
              <a:rPr lang="en-US" b="1" dirty="0" err="1"/>
              <a:t>Inspec</a:t>
            </a:r>
            <a:r>
              <a:rPr lang="en-US" b="1" dirty="0"/>
              <a:t> </a:t>
            </a:r>
          </a:p>
          <a:p>
            <a:pPr algn="ctr"/>
            <a:r>
              <a:rPr lang="zh-CN" altLang="en-US" b="1" dirty="0"/>
              <a:t>“学科分类”</a:t>
            </a:r>
            <a:endParaRPr lang="en-US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AF0588-F13A-4FF8-944C-4482851E9CC0}"/>
              </a:ext>
            </a:extLst>
          </p:cNvPr>
          <p:cNvSpPr/>
          <p:nvPr/>
        </p:nvSpPr>
        <p:spPr>
          <a:xfrm>
            <a:off x="5207793" y="1254096"/>
            <a:ext cx="1776414" cy="6960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关键数字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58ECAD-C8BB-4EDC-AF1E-3E08D0E670A4}"/>
              </a:ext>
            </a:extLst>
          </p:cNvPr>
          <p:cNvSpPr/>
          <p:nvPr/>
        </p:nvSpPr>
        <p:spPr>
          <a:xfrm>
            <a:off x="5067982" y="3026709"/>
            <a:ext cx="2071872" cy="6960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</a:t>
            </a:r>
            <a:r>
              <a:rPr lang="zh-CN" altLang="en-US" sz="1600" dirty="0">
                <a:solidFill>
                  <a:schemeClr val="tx1"/>
                </a:solidFill>
              </a:rPr>
              <a:t>级学科分类及学科分类代码标引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8F1124-07FE-47CD-BCEA-431E8F5E83E1}"/>
              </a:ext>
            </a:extLst>
          </p:cNvPr>
          <p:cNvSpPr/>
          <p:nvPr/>
        </p:nvSpPr>
        <p:spPr>
          <a:xfrm>
            <a:off x="5067982" y="3855677"/>
            <a:ext cx="2071872" cy="6960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3,600</a:t>
            </a:r>
            <a:r>
              <a:rPr lang="zh-CN" altLang="en-US" sz="1600" dirty="0">
                <a:solidFill>
                  <a:schemeClr val="tx1"/>
                </a:solidFill>
              </a:rPr>
              <a:t>个精准类别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30D6AE-A32C-4360-B7D1-F8A2E019B0F9}"/>
              </a:ext>
            </a:extLst>
          </p:cNvPr>
          <p:cNvSpPr/>
          <p:nvPr/>
        </p:nvSpPr>
        <p:spPr>
          <a:xfrm>
            <a:off x="5067982" y="2083064"/>
            <a:ext cx="2071872" cy="8107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altLang="zh-CN" sz="1600" dirty="0" err="1">
                <a:solidFill>
                  <a:schemeClr val="tx1"/>
                </a:solidFill>
              </a:rPr>
              <a:t>nspec</a:t>
            </a:r>
            <a:r>
              <a:rPr lang="zh-CN" altLang="en-US" sz="1600" dirty="0">
                <a:solidFill>
                  <a:schemeClr val="tx1"/>
                </a:solidFill>
              </a:rPr>
              <a:t>数据库涵盖最主流的工程学科领域。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ECC49B-A8F1-49A8-8E6A-81401C175465}"/>
              </a:ext>
            </a:extLst>
          </p:cNvPr>
          <p:cNvSpPr/>
          <p:nvPr/>
        </p:nvSpPr>
        <p:spPr>
          <a:xfrm>
            <a:off x="5085730" y="4684645"/>
            <a:ext cx="2036376" cy="9543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更多交叉学科被包含进</a:t>
            </a:r>
            <a:r>
              <a:rPr lang="en-US" altLang="zh-CN" sz="1600" dirty="0" err="1">
                <a:solidFill>
                  <a:schemeClr val="tx1"/>
                </a:solidFill>
              </a:rPr>
              <a:t>Inspec</a:t>
            </a:r>
            <a:r>
              <a:rPr lang="zh-CN" altLang="en-US" sz="1600" dirty="0">
                <a:solidFill>
                  <a:schemeClr val="tx1"/>
                </a:solidFill>
              </a:rPr>
              <a:t>数据库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6408A60A-EF6C-4CFD-9DBF-ED6E475B963E}"/>
              </a:ext>
            </a:extLst>
          </p:cNvPr>
          <p:cNvSpPr/>
          <p:nvPr/>
        </p:nvSpPr>
        <p:spPr>
          <a:xfrm>
            <a:off x="7252776" y="3266444"/>
            <a:ext cx="376157" cy="1745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2B203F5A-B476-49D1-94AF-4ECECA7299E3}"/>
              </a:ext>
            </a:extLst>
          </p:cNvPr>
          <p:cNvSpPr/>
          <p:nvPr/>
        </p:nvSpPr>
        <p:spPr>
          <a:xfrm>
            <a:off x="7246971" y="5074538"/>
            <a:ext cx="376157" cy="1745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C77B6-6416-4A19-95DD-05920D0D8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993" y="4597598"/>
            <a:ext cx="1704232" cy="1040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5B9043-56E7-4216-B57E-58CB29182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491" y="1894088"/>
            <a:ext cx="1973562" cy="1679917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E43C6910-2C35-4989-A128-89B981FA82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98" y="2390861"/>
            <a:ext cx="3171834" cy="171040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72616E-FC2F-431F-9AC4-146857E29990}"/>
              </a:ext>
            </a:extLst>
          </p:cNvPr>
          <p:cNvSpPr/>
          <p:nvPr/>
        </p:nvSpPr>
        <p:spPr>
          <a:xfrm>
            <a:off x="2784491" y="1559059"/>
            <a:ext cx="1949897" cy="3632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2100</a:t>
            </a:r>
            <a:r>
              <a:rPr lang="zh-CN" altLang="en-US" dirty="0"/>
              <a:t>万条记录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BE8516-7A13-4F84-B988-B5B8A911FB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381" y="3665240"/>
            <a:ext cx="2423302" cy="1303065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D3121931-4E16-41E3-B839-6F3CAC4EDBAF}"/>
              </a:ext>
            </a:extLst>
          </p:cNvPr>
          <p:cNvSpPr/>
          <p:nvPr/>
        </p:nvSpPr>
        <p:spPr>
          <a:xfrm rot="10800000">
            <a:off x="4636254" y="4214770"/>
            <a:ext cx="376157" cy="1745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3" grpId="0" animBg="1"/>
      <p:bldP spid="44" grpId="0" animBg="1"/>
      <p:bldP spid="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89D8EB-708C-4F2F-9088-9E31CD1F0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77" y="4754546"/>
            <a:ext cx="11007257" cy="1074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E61D95-FB13-48F1-890F-D0CB7BB5C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86" y="916283"/>
            <a:ext cx="6550137" cy="3031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9076C-F728-428B-998B-CDA94F1F5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77" y="967065"/>
            <a:ext cx="3672950" cy="2680261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E9469497-E016-4253-9DBB-F7CE8506D16A}"/>
              </a:ext>
            </a:extLst>
          </p:cNvPr>
          <p:cNvSpPr txBox="1">
            <a:spLocks/>
          </p:cNvSpPr>
          <p:nvPr/>
        </p:nvSpPr>
        <p:spPr>
          <a:xfrm>
            <a:off x="685800" y="222112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“分类”索引精炼结果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303072-BA48-4A93-9B98-0DF6F7856291}"/>
              </a:ext>
            </a:extLst>
          </p:cNvPr>
          <p:cNvCxnSpPr>
            <a:cxnSpLocks/>
          </p:cNvCxnSpPr>
          <p:nvPr/>
        </p:nvCxnSpPr>
        <p:spPr>
          <a:xfrm flipV="1">
            <a:off x="1787703" y="1764818"/>
            <a:ext cx="3028483" cy="1344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30566E-D7BC-47B3-9916-B50EB2D8722C}"/>
              </a:ext>
            </a:extLst>
          </p:cNvPr>
          <p:cNvCxnSpPr/>
          <p:nvPr/>
        </p:nvCxnSpPr>
        <p:spPr>
          <a:xfrm>
            <a:off x="4839128" y="183907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7C823D-F913-44E0-8551-AD914060815D}"/>
              </a:ext>
            </a:extLst>
          </p:cNvPr>
          <p:cNvCxnSpPr>
            <a:cxnSpLocks/>
          </p:cNvCxnSpPr>
          <p:nvPr/>
        </p:nvCxnSpPr>
        <p:spPr>
          <a:xfrm flipH="1">
            <a:off x="5778210" y="3647326"/>
            <a:ext cx="5163770" cy="1127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CF48E0-86D4-4072-BE8B-DC0A8704F1B4}"/>
              </a:ext>
            </a:extLst>
          </p:cNvPr>
          <p:cNvSpPr txBox="1"/>
          <p:nvPr/>
        </p:nvSpPr>
        <p:spPr>
          <a:xfrm>
            <a:off x="825676" y="6036891"/>
            <a:ext cx="1100725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小结：通过</a:t>
            </a:r>
            <a:r>
              <a:rPr lang="en-US" altLang="zh-CN" dirty="0" err="1"/>
              <a:t>inspec</a:t>
            </a:r>
            <a:r>
              <a:rPr lang="zh-CN" altLang="en-US" dirty="0"/>
              <a:t>“分类”精炼，用户可以单选或多选相关分类，进一步根据研究需求精炼检索结果。在本案例中，讲</a:t>
            </a:r>
            <a:r>
              <a:rPr lang="en-US" altLang="zh-CN" dirty="0"/>
              <a:t>105</a:t>
            </a:r>
            <a:r>
              <a:rPr lang="zh-CN" altLang="en-US" dirty="0"/>
              <a:t>条检索数据缩小到课题最相关的</a:t>
            </a:r>
            <a:r>
              <a:rPr lang="en-US" altLang="zh-CN" dirty="0"/>
              <a:t>47</a:t>
            </a:r>
            <a:r>
              <a:rPr lang="zh-CN" altLang="en-US" dirty="0"/>
              <a:t>条记录。</a:t>
            </a:r>
            <a:endParaRPr lang="en-US" dirty="0"/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21CD4F08-583C-4CDC-AD80-EA2C22178040}"/>
              </a:ext>
            </a:extLst>
          </p:cNvPr>
          <p:cNvSpPr/>
          <p:nvPr/>
        </p:nvSpPr>
        <p:spPr>
          <a:xfrm>
            <a:off x="835951" y="3108853"/>
            <a:ext cx="951752" cy="5143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92E68B99-05F1-45AF-9437-D80137471649}"/>
              </a:ext>
            </a:extLst>
          </p:cNvPr>
          <p:cNvSpPr/>
          <p:nvPr/>
        </p:nvSpPr>
        <p:spPr>
          <a:xfrm>
            <a:off x="4921337" y="1907485"/>
            <a:ext cx="1929132" cy="239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FFCE3FD6-98F9-4EE5-AB69-6100092C484B}"/>
              </a:ext>
            </a:extLst>
          </p:cNvPr>
          <p:cNvSpPr/>
          <p:nvPr/>
        </p:nvSpPr>
        <p:spPr>
          <a:xfrm>
            <a:off x="4940653" y="2484045"/>
            <a:ext cx="1890500" cy="5143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C9D49235-1BD2-49CE-97ED-A308DBB0D8FA}"/>
              </a:ext>
            </a:extLst>
          </p:cNvPr>
          <p:cNvSpPr/>
          <p:nvPr/>
        </p:nvSpPr>
        <p:spPr>
          <a:xfrm>
            <a:off x="10941978" y="3623187"/>
            <a:ext cx="331879" cy="324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CFA2914-7283-49C3-ABD5-BDECE41CFB8B}"/>
              </a:ext>
            </a:extLst>
          </p:cNvPr>
          <p:cNvSpPr/>
          <p:nvPr/>
        </p:nvSpPr>
        <p:spPr>
          <a:xfrm>
            <a:off x="5507766" y="407458"/>
            <a:ext cx="4178494" cy="1066917"/>
          </a:xfrm>
          <a:prstGeom prst="wedgeEllipseCallout">
            <a:avLst>
              <a:gd name="adj1" fmla="val -40164"/>
              <a:gd name="adj2" fmla="val 884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在本案例中，基于研究“”半导体集成电路和通信”相关的需求，我们选择以下五个分类，它们与</a:t>
            </a:r>
            <a:r>
              <a:rPr lang="en-US" altLang="zh-CN" sz="1200" dirty="0">
                <a:solidFill>
                  <a:schemeClr val="tx1"/>
                </a:solidFill>
              </a:rPr>
              <a:t>MMIC</a:t>
            </a:r>
            <a:r>
              <a:rPr lang="zh-CN" altLang="en-US" sz="1200" dirty="0">
                <a:solidFill>
                  <a:schemeClr val="tx1"/>
                </a:solidFill>
              </a:rPr>
              <a:t>功率放大器研发制造、运用领域密切相关。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38D7EB8B-599A-451E-9FCD-B8C7CC6B522F}"/>
              </a:ext>
            </a:extLst>
          </p:cNvPr>
          <p:cNvSpPr/>
          <p:nvPr/>
        </p:nvSpPr>
        <p:spPr>
          <a:xfrm>
            <a:off x="850968" y="4774760"/>
            <a:ext cx="4901951" cy="678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 animBg="1"/>
      <p:bldP spid="18" grpId="0" animBg="1"/>
      <p:bldP spid="20" grpId="0" animBg="1"/>
      <p:bldP spid="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E9469497-E016-4253-9DBB-F7CE8506D16A}"/>
              </a:ext>
            </a:extLst>
          </p:cNvPr>
          <p:cNvSpPr txBox="1">
            <a:spLocks/>
          </p:cNvSpPr>
          <p:nvPr/>
        </p:nvSpPr>
        <p:spPr>
          <a:xfrm>
            <a:off x="685800" y="222112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“控词”和“非控词”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数据索引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0E4A9-DDC8-4D5C-A490-FA55C80F76AC}"/>
              </a:ext>
            </a:extLst>
          </p:cNvPr>
          <p:cNvSpPr txBox="1"/>
          <p:nvPr/>
        </p:nvSpPr>
        <p:spPr>
          <a:xfrm>
            <a:off x="1013803" y="6287429"/>
            <a:ext cx="10560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数据来源</a:t>
            </a:r>
            <a:r>
              <a:rPr lang="en-US" altLang="zh-CN" dirty="0"/>
              <a:t>: </a:t>
            </a:r>
            <a:r>
              <a:rPr lang="en-US" dirty="0">
                <a:hlinkClick r:id="rId3"/>
              </a:rPr>
              <a:t>https://www.theiet.org/publishing/inspec/guides-and-support/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2438A4-A9E3-4941-912B-1A319BF4F2FD}"/>
              </a:ext>
            </a:extLst>
          </p:cNvPr>
          <p:cNvSpPr/>
          <p:nvPr/>
        </p:nvSpPr>
        <p:spPr>
          <a:xfrm>
            <a:off x="802601" y="2535016"/>
            <a:ext cx="1776414" cy="69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控词</a:t>
            </a:r>
            <a:endParaRPr lang="en-US" sz="1600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304CD65-6FAE-4668-AA07-4816DE64FCD3}"/>
              </a:ext>
            </a:extLst>
          </p:cNvPr>
          <p:cNvSpPr/>
          <p:nvPr/>
        </p:nvSpPr>
        <p:spPr>
          <a:xfrm>
            <a:off x="2659226" y="1324850"/>
            <a:ext cx="585290" cy="29597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552245-9D8B-41F5-92D2-8DFA069D0F19}"/>
              </a:ext>
            </a:extLst>
          </p:cNvPr>
          <p:cNvSpPr/>
          <p:nvPr/>
        </p:nvSpPr>
        <p:spPr>
          <a:xfrm>
            <a:off x="3437021" y="1018031"/>
            <a:ext cx="6003758" cy="797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FF0000"/>
                </a:solidFill>
              </a:rPr>
              <a:t>1. </a:t>
            </a:r>
            <a:r>
              <a:rPr lang="zh-CN" altLang="en-US" sz="1400" dirty="0">
                <a:solidFill>
                  <a:srgbClr val="FF0000"/>
                </a:solidFill>
              </a:rPr>
              <a:t>是什么？</a:t>
            </a:r>
            <a:r>
              <a:rPr lang="en-US" sz="1400" dirty="0"/>
              <a:t>- </a:t>
            </a:r>
            <a:r>
              <a:rPr lang="zh-CN" altLang="en-US" sz="1400" dirty="0"/>
              <a:t>是一种通过专家标引系统对知识加以组织整理，以便后续进行检索分析的实用标签。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57700D-0D96-4203-9554-9145D08DBF73}"/>
              </a:ext>
            </a:extLst>
          </p:cNvPr>
          <p:cNvSpPr/>
          <p:nvPr/>
        </p:nvSpPr>
        <p:spPr>
          <a:xfrm>
            <a:off x="3437021" y="3526858"/>
            <a:ext cx="6003758" cy="97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3. </a:t>
            </a:r>
            <a:r>
              <a:rPr lang="zh-CN" altLang="en-US" sz="1400" dirty="0">
                <a:solidFill>
                  <a:srgbClr val="FF0000"/>
                </a:solidFill>
              </a:rPr>
              <a:t>如何做到？</a:t>
            </a:r>
            <a:r>
              <a:rPr lang="en-US" sz="1400" dirty="0"/>
              <a:t>- </a:t>
            </a:r>
            <a:r>
              <a:rPr lang="zh-CN" altLang="en-US" sz="1400" dirty="0"/>
              <a:t>相比自然语言，</a:t>
            </a:r>
            <a:r>
              <a:rPr lang="en-US" altLang="zh-CN" sz="1400" dirty="0" err="1"/>
              <a:t>Inspec</a:t>
            </a:r>
            <a:r>
              <a:rPr lang="zh-CN" altLang="en-US" sz="1400" dirty="0"/>
              <a:t>受控词表更加准确地对所有的知识重新定义和组织。控制词表强制要求所有</a:t>
            </a:r>
            <a:r>
              <a:rPr lang="en-US" altLang="zh-CN" sz="1400" dirty="0" err="1"/>
              <a:t>Inspec</a:t>
            </a:r>
            <a:r>
              <a:rPr lang="zh-CN" altLang="en-US" sz="1400" dirty="0"/>
              <a:t>收录的数据采用这些经过专家标引系统标引且权威认定的术语，保证</a:t>
            </a:r>
            <a:r>
              <a:rPr lang="en-US" altLang="zh-CN" sz="1400" dirty="0" err="1"/>
              <a:t>Inspec</a:t>
            </a:r>
            <a:r>
              <a:rPr lang="zh-CN" altLang="en-US" sz="1400" dirty="0"/>
              <a:t>数据的一致性和可被准确检索到。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1E760-1E89-4CA2-B026-273C28972F9E}"/>
              </a:ext>
            </a:extLst>
          </p:cNvPr>
          <p:cNvSpPr/>
          <p:nvPr/>
        </p:nvSpPr>
        <p:spPr>
          <a:xfrm>
            <a:off x="3437021" y="2194087"/>
            <a:ext cx="6003758" cy="97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2. </a:t>
            </a:r>
            <a:r>
              <a:rPr lang="zh-CN" altLang="en-US" sz="1400" dirty="0">
                <a:solidFill>
                  <a:srgbClr val="FF0000"/>
                </a:solidFill>
              </a:rPr>
              <a:t>为什么？</a:t>
            </a:r>
            <a:r>
              <a:rPr lang="en-US" sz="1400" dirty="0"/>
              <a:t>- </a:t>
            </a:r>
            <a:r>
              <a:rPr lang="zh-CN" altLang="en-US" sz="1400" dirty="0"/>
              <a:t>用于描述科学和技术的语言常常存在同形异义词、同义词和多义词等不规范不准确的问题，科学术语也可能由于发表时间、地点、作者的不同具有不同的意思。 从而减少科学数据存在的歧义、不准确和不标准的描述</a:t>
            </a:r>
            <a:endParaRPr lang="en-US" sz="1400" dirty="0"/>
          </a:p>
        </p:txBody>
      </p:sp>
      <p:sp>
        <p:nvSpPr>
          <p:cNvPr id="6" name="Arrow: Up-Down 5">
            <a:extLst>
              <a:ext uri="{FF2B5EF4-FFF2-40B4-BE49-F238E27FC236}">
                <a16:creationId xmlns:a16="http://schemas.microsoft.com/office/drawing/2014/main" id="{E712A4C6-5E8E-4421-89E6-B53B79E6A2F8}"/>
              </a:ext>
            </a:extLst>
          </p:cNvPr>
          <p:cNvSpPr/>
          <p:nvPr/>
        </p:nvSpPr>
        <p:spPr>
          <a:xfrm>
            <a:off x="1460079" y="3669632"/>
            <a:ext cx="336884" cy="9797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E5D936-BF39-4595-81A3-184BF12CD124}"/>
              </a:ext>
            </a:extLst>
          </p:cNvPr>
          <p:cNvSpPr/>
          <p:nvPr/>
        </p:nvSpPr>
        <p:spPr>
          <a:xfrm>
            <a:off x="740314" y="5053744"/>
            <a:ext cx="1776414" cy="69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非控词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7C9343-9DFC-4F72-9F76-480DF5B58A14}"/>
              </a:ext>
            </a:extLst>
          </p:cNvPr>
          <p:cNvSpPr/>
          <p:nvPr/>
        </p:nvSpPr>
        <p:spPr>
          <a:xfrm>
            <a:off x="3437021" y="4759523"/>
            <a:ext cx="6003758" cy="1290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是相对于控词的一个概念，由于控词表是一个比较稳定的专业词表，每年更新一次，为了避免一些</a:t>
            </a:r>
            <a:r>
              <a:rPr lang="zh-CN" altLang="en-US" sz="1400" dirty="0">
                <a:solidFill>
                  <a:srgbClr val="FF0000"/>
                </a:solidFill>
              </a:rPr>
              <a:t>新兴概念</a:t>
            </a:r>
            <a:r>
              <a:rPr lang="zh-CN" altLang="en-US" sz="1400" dirty="0"/>
              <a:t>或</a:t>
            </a:r>
            <a:r>
              <a:rPr lang="zh-CN" altLang="en-US" sz="1400" dirty="0">
                <a:solidFill>
                  <a:srgbClr val="FF0000"/>
                </a:solidFill>
              </a:rPr>
              <a:t>重要理念</a:t>
            </a:r>
            <a:r>
              <a:rPr lang="zh-CN" altLang="en-US" sz="1400" dirty="0">
                <a:solidFill>
                  <a:schemeClr val="bg1"/>
                </a:solidFill>
              </a:rPr>
              <a:t>和</a:t>
            </a:r>
            <a:r>
              <a:rPr lang="zh-CN" altLang="en-US" sz="1400" dirty="0">
                <a:solidFill>
                  <a:srgbClr val="FF0000"/>
                </a:solidFill>
              </a:rPr>
              <a:t>交叉学科</a:t>
            </a:r>
            <a:r>
              <a:rPr lang="zh-CN" altLang="en-US" sz="1400" dirty="0"/>
              <a:t>无法被及时揭示， </a:t>
            </a:r>
            <a:r>
              <a:rPr lang="en-US" altLang="zh-CN" sz="1400" dirty="0" err="1"/>
              <a:t>Inspec</a:t>
            </a:r>
            <a:r>
              <a:rPr lang="zh-CN" altLang="en-US" sz="1400" dirty="0"/>
              <a:t>引入了非控词概念， 每周更新，保证</a:t>
            </a:r>
            <a:r>
              <a:rPr lang="en-US" altLang="zh-CN" sz="1400" dirty="0" err="1"/>
              <a:t>Inspec</a:t>
            </a:r>
            <a:r>
              <a:rPr lang="zh-CN" altLang="en-US" sz="1400" dirty="0"/>
              <a:t>对科学数据的每一个角落和方向进行全面精准的覆盖。</a:t>
            </a:r>
            <a:endParaRPr lang="en-US" altLang="zh-CN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E073F7-5699-430E-91D8-848E286F2DC2}"/>
              </a:ext>
            </a:extLst>
          </p:cNvPr>
          <p:cNvSpPr txBox="1"/>
          <p:nvPr/>
        </p:nvSpPr>
        <p:spPr>
          <a:xfrm>
            <a:off x="1013803" y="3713157"/>
            <a:ext cx="430887" cy="913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/>
              <a:t>相对关系</a:t>
            </a:r>
            <a:endParaRPr lang="en-US" sz="16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37E839-244F-473F-B2BB-1FB9A3E65F46}"/>
              </a:ext>
            </a:extLst>
          </p:cNvPr>
          <p:cNvCxnSpPr>
            <a:cxnSpLocks/>
          </p:cNvCxnSpPr>
          <p:nvPr/>
        </p:nvCxnSpPr>
        <p:spPr>
          <a:xfrm>
            <a:off x="2659226" y="5401763"/>
            <a:ext cx="5852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523C4803-3629-4637-AC47-D642F795818E}"/>
              </a:ext>
            </a:extLst>
          </p:cNvPr>
          <p:cNvSpPr/>
          <p:nvPr/>
        </p:nvSpPr>
        <p:spPr>
          <a:xfrm>
            <a:off x="9641553" y="1260497"/>
            <a:ext cx="336884" cy="2959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F93BAD-88ED-4330-8A2A-57A8BD4DD037}"/>
              </a:ext>
            </a:extLst>
          </p:cNvPr>
          <p:cNvSpPr/>
          <p:nvPr/>
        </p:nvSpPr>
        <p:spPr>
          <a:xfrm>
            <a:off x="10144998" y="2603882"/>
            <a:ext cx="1776414" cy="69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10000+</a:t>
            </a:r>
            <a:r>
              <a:rPr lang="zh-CN" altLang="en-US" sz="1600" dirty="0"/>
              <a:t>控词</a:t>
            </a:r>
            <a:endParaRPr 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D69149-E793-41EC-933E-828B45266FF1}"/>
              </a:ext>
            </a:extLst>
          </p:cNvPr>
          <p:cNvSpPr/>
          <p:nvPr/>
        </p:nvSpPr>
        <p:spPr>
          <a:xfrm>
            <a:off x="10144998" y="5056846"/>
            <a:ext cx="1776414" cy="69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10000+</a:t>
            </a:r>
            <a:r>
              <a:rPr lang="zh-CN" altLang="en-US" sz="1600" dirty="0"/>
              <a:t>非控词</a:t>
            </a:r>
            <a:endParaRPr lang="en-US" sz="1600" dirty="0"/>
          </a:p>
        </p:txBody>
      </p:sp>
      <p:sp>
        <p:nvSpPr>
          <p:cNvPr id="23" name="Plus Sign 22">
            <a:extLst>
              <a:ext uri="{FF2B5EF4-FFF2-40B4-BE49-F238E27FC236}">
                <a16:creationId xmlns:a16="http://schemas.microsoft.com/office/drawing/2014/main" id="{62B6C517-CBCC-498F-B98F-0DA66ACC41B6}"/>
              </a:ext>
            </a:extLst>
          </p:cNvPr>
          <p:cNvSpPr/>
          <p:nvPr/>
        </p:nvSpPr>
        <p:spPr>
          <a:xfrm>
            <a:off x="10492724" y="3721183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quals 23">
            <a:extLst>
              <a:ext uri="{FF2B5EF4-FFF2-40B4-BE49-F238E27FC236}">
                <a16:creationId xmlns:a16="http://schemas.microsoft.com/office/drawing/2014/main" id="{04A005EA-E789-4108-B605-AA73C4D6B7F4}"/>
              </a:ext>
            </a:extLst>
          </p:cNvPr>
          <p:cNvSpPr/>
          <p:nvPr/>
        </p:nvSpPr>
        <p:spPr>
          <a:xfrm rot="5400000">
            <a:off x="10492724" y="145588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2C293-0074-4AAB-B113-8A73370C88CB}"/>
              </a:ext>
            </a:extLst>
          </p:cNvPr>
          <p:cNvSpPr/>
          <p:nvPr/>
        </p:nvSpPr>
        <p:spPr>
          <a:xfrm>
            <a:off x="10144998" y="526243"/>
            <a:ext cx="1776414" cy="69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在</a:t>
            </a:r>
            <a:r>
              <a:rPr lang="en-US" altLang="zh-CN" sz="1600" b="1" dirty="0" err="1"/>
              <a:t>Inspec</a:t>
            </a:r>
            <a:r>
              <a:rPr lang="zh-CN" altLang="en-US" sz="1600" b="1" dirty="0"/>
              <a:t>中有超过</a:t>
            </a:r>
            <a:r>
              <a:rPr lang="en-US" altLang="zh-CN" sz="1600" b="1" dirty="0"/>
              <a:t>2</a:t>
            </a:r>
            <a:r>
              <a:rPr lang="zh-CN" altLang="en-US" sz="1600" b="1" dirty="0"/>
              <a:t>万个控词和非控词</a:t>
            </a:r>
            <a:endParaRPr lang="en-US" sz="16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B478F63-1B02-4C19-A58C-369A6ED91015}"/>
              </a:ext>
            </a:extLst>
          </p:cNvPr>
          <p:cNvCxnSpPr>
            <a:cxnSpLocks/>
          </p:cNvCxnSpPr>
          <p:nvPr/>
        </p:nvCxnSpPr>
        <p:spPr>
          <a:xfrm>
            <a:off x="9348908" y="5428638"/>
            <a:ext cx="5852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 animBg="1"/>
      <p:bldP spid="4" grpId="0" animBg="1"/>
      <p:bldP spid="9" grpId="0" animBg="1"/>
      <p:bldP spid="11" grpId="0" animBg="1"/>
      <p:bldP spid="6" grpId="0" animBg="1"/>
      <p:bldP spid="12" grpId="0" animBg="1"/>
      <p:bldP spid="13" grpId="0" animBg="1"/>
      <p:bldP spid="1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3305516-0A37-4EBB-91FD-07F202F26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77" y="4599650"/>
            <a:ext cx="10814262" cy="1328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B4893-A000-4C91-AEAE-619C98383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466" y="663422"/>
            <a:ext cx="7156294" cy="3304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546B5B-9BCE-4A8E-8C96-332328C37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77" y="1035012"/>
            <a:ext cx="3273712" cy="2507083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E9469497-E016-4253-9DBB-F7CE8506D16A}"/>
              </a:ext>
            </a:extLst>
          </p:cNvPr>
          <p:cNvSpPr txBox="1">
            <a:spLocks/>
          </p:cNvSpPr>
          <p:nvPr/>
        </p:nvSpPr>
        <p:spPr>
          <a:xfrm>
            <a:off x="685800" y="222112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“控制词”精炼结果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805E7C-0C4B-4C9B-B11C-0F6C88A9D31A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1649216" y="1481772"/>
            <a:ext cx="2865250" cy="1718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EB9D635-004D-4D7C-9F5B-9B9B32CDB374}"/>
              </a:ext>
            </a:extLst>
          </p:cNvPr>
          <p:cNvSpPr txBox="1"/>
          <p:nvPr/>
        </p:nvSpPr>
        <p:spPr>
          <a:xfrm>
            <a:off x="825676" y="6194578"/>
            <a:ext cx="1081426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小结：通过</a:t>
            </a:r>
            <a:r>
              <a:rPr lang="en-US" altLang="zh-CN" dirty="0" err="1"/>
              <a:t>inspec</a:t>
            </a:r>
            <a:r>
              <a:rPr lang="zh-CN" altLang="en-US" dirty="0"/>
              <a:t>“控制词”精炼，进一步缩小文献检索结果，从</a:t>
            </a:r>
            <a:r>
              <a:rPr lang="en-US" altLang="zh-CN" dirty="0"/>
              <a:t>47</a:t>
            </a:r>
            <a:r>
              <a:rPr lang="zh-CN" altLang="en-US" dirty="0"/>
              <a:t>条结果缩小到</a:t>
            </a:r>
            <a:r>
              <a:rPr lang="en-US" altLang="zh-CN" dirty="0"/>
              <a:t>25</a:t>
            </a:r>
            <a:r>
              <a:rPr lang="zh-CN" altLang="en-US" dirty="0"/>
              <a:t>条。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BFAA6B-38CC-4496-930E-3ADDA54A9E20}"/>
              </a:ext>
            </a:extLst>
          </p:cNvPr>
          <p:cNvCxnSpPr>
            <a:cxnSpLocks/>
          </p:cNvCxnSpPr>
          <p:nvPr/>
        </p:nvCxnSpPr>
        <p:spPr>
          <a:xfrm flipH="1">
            <a:off x="2815119" y="3748239"/>
            <a:ext cx="8405976" cy="851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矩形 8">
            <a:extLst>
              <a:ext uri="{FF2B5EF4-FFF2-40B4-BE49-F238E27FC236}">
                <a16:creationId xmlns:a16="http://schemas.microsoft.com/office/drawing/2014/main" id="{2FC1EE6E-194B-4AC7-B801-BA95579AF77B}"/>
              </a:ext>
            </a:extLst>
          </p:cNvPr>
          <p:cNvSpPr/>
          <p:nvPr/>
        </p:nvSpPr>
        <p:spPr>
          <a:xfrm>
            <a:off x="4575049" y="1894038"/>
            <a:ext cx="1425060" cy="191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3F6D148F-D176-4DC7-9B53-DC58E755802A}"/>
              </a:ext>
            </a:extLst>
          </p:cNvPr>
          <p:cNvSpPr/>
          <p:nvPr/>
        </p:nvSpPr>
        <p:spPr>
          <a:xfrm>
            <a:off x="825678" y="3056170"/>
            <a:ext cx="823538" cy="288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33704A19-7B80-47BE-9DF0-F24422336D86}"/>
              </a:ext>
            </a:extLst>
          </p:cNvPr>
          <p:cNvSpPr/>
          <p:nvPr/>
        </p:nvSpPr>
        <p:spPr>
          <a:xfrm>
            <a:off x="4575049" y="2711377"/>
            <a:ext cx="1425060" cy="191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81EDB75B-BAB9-4730-AF8B-EFE004AFF619}"/>
              </a:ext>
            </a:extLst>
          </p:cNvPr>
          <p:cNvSpPr/>
          <p:nvPr/>
        </p:nvSpPr>
        <p:spPr>
          <a:xfrm>
            <a:off x="11251915" y="3711787"/>
            <a:ext cx="388024" cy="2351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779A8AA1-C28A-4266-9609-75E6B47887F7}"/>
              </a:ext>
            </a:extLst>
          </p:cNvPr>
          <p:cNvSpPr/>
          <p:nvPr/>
        </p:nvSpPr>
        <p:spPr>
          <a:xfrm>
            <a:off x="851576" y="4630568"/>
            <a:ext cx="4901951" cy="6012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F2B104F-C9F0-45B4-AF7E-4D6ACA51439D}"/>
              </a:ext>
            </a:extLst>
          </p:cNvPr>
          <p:cNvSpPr/>
          <p:nvPr/>
        </p:nvSpPr>
        <p:spPr>
          <a:xfrm>
            <a:off x="5079045" y="294089"/>
            <a:ext cx="4043690" cy="1101815"/>
          </a:xfrm>
          <a:prstGeom prst="wedgeEllipseCallout">
            <a:avLst>
              <a:gd name="adj1" fmla="val -40427"/>
              <a:gd name="adj2" fmla="val 942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本案例演示中，我们选择与“集成电路设计”和“高电子迁移率晶体管”这两个控制词，它们本课题下一步研究领域。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0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9" grpId="0" animBg="1"/>
      <p:bldP spid="20" grpId="0" animBg="1"/>
      <p:bldP spid="2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923444-5809-46D2-8638-6F8030FA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</a:t>
            </a:r>
            <a:r>
              <a:rPr lang="zh-CN" alt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 文献“处理类型”索引简介</a:t>
            </a:r>
            <a:endParaRPr lang="en-US" sz="2800" b="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9343C0A-64E2-45D7-B661-0183E3144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34725"/>
              </p:ext>
            </p:extLst>
          </p:nvPr>
        </p:nvGraphicFramePr>
        <p:xfrm>
          <a:off x="947506" y="932630"/>
          <a:ext cx="10824284" cy="566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310">
                  <a:extLst>
                    <a:ext uri="{9D8B030D-6E8A-4147-A177-3AD203B41FA5}">
                      <a16:colId xmlns:a16="http://schemas.microsoft.com/office/drawing/2014/main" val="4036658556"/>
                    </a:ext>
                  </a:extLst>
                </a:gridCol>
                <a:gridCol w="5734974">
                  <a:extLst>
                    <a:ext uri="{9D8B030D-6E8A-4147-A177-3AD203B41FA5}">
                      <a16:colId xmlns:a16="http://schemas.microsoft.com/office/drawing/2014/main" val="1824450610"/>
                    </a:ext>
                  </a:extLst>
                </a:gridCol>
              </a:tblGrid>
              <a:tr h="379490">
                <a:tc>
                  <a:txBody>
                    <a:bodyPr/>
                    <a:lstStyle/>
                    <a:p>
                      <a:r>
                        <a:rPr lang="zh-CN" altLang="en-US" dirty="0"/>
                        <a:t>处理类型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解释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460166"/>
                  </a:ext>
                </a:extLst>
              </a:tr>
              <a:tr h="379490">
                <a:tc>
                  <a:txBody>
                    <a:bodyPr/>
                    <a:lstStyle/>
                    <a:p>
                      <a:r>
                        <a:rPr lang="en-US" dirty="0"/>
                        <a:t>Applications (a) /</a:t>
                      </a:r>
                      <a:r>
                        <a:rPr lang="zh-CN" altLang="en-US" dirty="0"/>
                        <a:t>应用型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描述仪器、设备等的使用，涉及应用场景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689217"/>
                  </a:ext>
                </a:extLst>
              </a:tr>
              <a:tr h="655010">
                <a:tc>
                  <a:txBody>
                    <a:bodyPr/>
                    <a:lstStyle/>
                    <a:p>
                      <a:r>
                        <a:rPr lang="en-US" dirty="0"/>
                        <a:t>Bibliography or Literature Survey (b)</a:t>
                      </a:r>
                    </a:p>
                    <a:p>
                      <a:r>
                        <a:rPr lang="zh-CN" altLang="en-US" dirty="0"/>
                        <a:t>书目或文献调查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参考文献超过</a:t>
                      </a:r>
                      <a:r>
                        <a:rPr lang="en-US" altLang="zh-CN" dirty="0"/>
                        <a:t>50</a:t>
                      </a:r>
                      <a:r>
                        <a:rPr lang="zh-CN" altLang="en-US" dirty="0"/>
                        <a:t>种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0635"/>
                  </a:ext>
                </a:extLst>
              </a:tr>
              <a:tr h="655010">
                <a:tc>
                  <a:txBody>
                    <a:bodyPr/>
                    <a:lstStyle/>
                    <a:p>
                      <a:r>
                        <a:rPr lang="en-US" dirty="0"/>
                        <a:t>Economic Aspects or Market Survey (e)</a:t>
                      </a:r>
                    </a:p>
                    <a:p>
                      <a:r>
                        <a:rPr lang="zh-CN" altLang="en-US" dirty="0"/>
                        <a:t>经济因素或市场调查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涉及经济或商业方面，如成本、定价、市场预测等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19796"/>
                  </a:ext>
                </a:extLst>
              </a:tr>
              <a:tr h="655010">
                <a:tc>
                  <a:txBody>
                    <a:bodyPr/>
                    <a:lstStyle/>
                    <a:p>
                      <a:r>
                        <a:rPr lang="en-US" dirty="0"/>
                        <a:t>General or Review Article (g)</a:t>
                      </a:r>
                    </a:p>
                    <a:p>
                      <a:r>
                        <a:rPr lang="zh-CN" altLang="en-US" dirty="0"/>
                        <a:t>综述文章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对某领域发展的的总体回顾和总结，包含方法、最前沿的评论、概述等。对于想要对不熟悉主题领域进行研究的科研人员很有价值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16764"/>
                  </a:ext>
                </a:extLst>
              </a:tr>
              <a:tr h="379490">
                <a:tc>
                  <a:txBody>
                    <a:bodyPr/>
                    <a:lstStyle/>
                    <a:p>
                      <a:r>
                        <a:rPr lang="en-US" dirty="0"/>
                        <a:t>New Developments (n)</a:t>
                      </a:r>
                    </a:p>
                    <a:p>
                      <a:r>
                        <a:rPr lang="zh-CN" altLang="en-US" dirty="0"/>
                        <a:t>新进展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专利意义上的任何新的或新颖的内容，或者可能产生某些专利的文章（查看文献时注意出版时间）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562312"/>
                  </a:ext>
                </a:extLst>
              </a:tr>
              <a:tr h="379490">
                <a:tc>
                  <a:txBody>
                    <a:bodyPr/>
                    <a:lstStyle/>
                    <a:p>
                      <a:r>
                        <a:rPr lang="en-US" dirty="0"/>
                        <a:t>Practical Aspects (p)/</a:t>
                      </a:r>
                      <a:r>
                        <a:rPr lang="zh-CN" altLang="en-US" dirty="0"/>
                        <a:t>实践型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实际使用和手工操作相关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953207"/>
                  </a:ext>
                </a:extLst>
              </a:tr>
              <a:tr h="379490">
                <a:tc>
                  <a:txBody>
                    <a:bodyPr/>
                    <a:lstStyle/>
                    <a:p>
                      <a:r>
                        <a:rPr lang="en-US" dirty="0"/>
                        <a:t>Product Review (r)</a:t>
                      </a:r>
                    </a:p>
                    <a:p>
                      <a:r>
                        <a:rPr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产品评述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上述实践型的子集，包括产品规格和使用指南等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13188"/>
                  </a:ext>
                </a:extLst>
              </a:tr>
              <a:tr h="569939">
                <a:tc>
                  <a:txBody>
                    <a:bodyPr/>
                    <a:lstStyle/>
                    <a:p>
                      <a:r>
                        <a:rPr lang="en-US" dirty="0"/>
                        <a:t>Theoretical Aspects or Mathematical Treatment (t)/</a:t>
                      </a:r>
                      <a:r>
                        <a:rPr lang="zh-CN" altLang="en-US" dirty="0"/>
                        <a:t>理论型或数学解析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理论和数学分析方法， 分析事实及其相互关系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735793"/>
                  </a:ext>
                </a:extLst>
              </a:tr>
              <a:tr h="379490">
                <a:tc>
                  <a:txBody>
                    <a:bodyPr/>
                    <a:lstStyle/>
                    <a:p>
                      <a:r>
                        <a:rPr lang="en-US" dirty="0"/>
                        <a:t>Experimental Aspects (x)/</a:t>
                      </a:r>
                      <a:r>
                        <a:rPr lang="zh-CN" altLang="en-US" dirty="0"/>
                        <a:t>实验型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涉及测试、实验、试行程序或政策的内容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790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657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B9F8F9-C2CF-400D-AF54-9B1D7DDF5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87" y="4617314"/>
            <a:ext cx="10671426" cy="1345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C3E5A1-6220-4B43-A101-FBD63F679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87" y="767335"/>
            <a:ext cx="10671426" cy="3578635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2FD7774F-9C91-4FD0-B84D-43FAF7871D2B}"/>
              </a:ext>
            </a:extLst>
          </p:cNvPr>
          <p:cNvSpPr txBox="1">
            <a:spLocks/>
          </p:cNvSpPr>
          <p:nvPr/>
        </p:nvSpPr>
        <p:spPr>
          <a:xfrm>
            <a:off x="760287" y="121004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文献“处理类型”字段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97B72F-8252-4ED2-9B83-1529EDB5FD14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873411" y="4096858"/>
            <a:ext cx="3641495" cy="958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矩形 8">
            <a:extLst>
              <a:ext uri="{FF2B5EF4-FFF2-40B4-BE49-F238E27FC236}">
                <a16:creationId xmlns:a16="http://schemas.microsoft.com/office/drawing/2014/main" id="{27688FAF-BB63-4562-B245-B4D20728D359}"/>
              </a:ext>
            </a:extLst>
          </p:cNvPr>
          <p:cNvSpPr/>
          <p:nvPr/>
        </p:nvSpPr>
        <p:spPr>
          <a:xfrm>
            <a:off x="1608439" y="3339104"/>
            <a:ext cx="1473807" cy="339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00E821C-4952-4000-8169-EE415F0BC069}"/>
              </a:ext>
            </a:extLst>
          </p:cNvPr>
          <p:cNvSpPr/>
          <p:nvPr/>
        </p:nvSpPr>
        <p:spPr>
          <a:xfrm>
            <a:off x="3156732" y="3313489"/>
            <a:ext cx="1158413" cy="3852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B7A86B8F-43BD-4A0E-863F-52F226A43F3E}"/>
              </a:ext>
            </a:extLst>
          </p:cNvPr>
          <p:cNvSpPr/>
          <p:nvPr/>
        </p:nvSpPr>
        <p:spPr>
          <a:xfrm>
            <a:off x="10514906" y="3955553"/>
            <a:ext cx="725022" cy="282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D31E0072-3438-4ECC-9CAA-8F704E47A13D}"/>
              </a:ext>
            </a:extLst>
          </p:cNvPr>
          <p:cNvSpPr/>
          <p:nvPr/>
        </p:nvSpPr>
        <p:spPr>
          <a:xfrm>
            <a:off x="760287" y="4617314"/>
            <a:ext cx="6113124" cy="672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995686-173B-4CFC-8260-B98F4FA134CD}"/>
              </a:ext>
            </a:extLst>
          </p:cNvPr>
          <p:cNvSpPr txBox="1"/>
          <p:nvPr/>
        </p:nvSpPr>
        <p:spPr>
          <a:xfrm>
            <a:off x="760287" y="6090665"/>
            <a:ext cx="1081426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小结：通过“处理类型”检索字段，再进一步缩小文献检索结果。例如本案例中，如果我们选择“实验性的”处理类型，即将</a:t>
            </a:r>
            <a:r>
              <a:rPr lang="en-US" altLang="zh-CN" dirty="0"/>
              <a:t>105</a:t>
            </a:r>
            <a:r>
              <a:rPr lang="zh-CN" altLang="en-US" dirty="0"/>
              <a:t>条检索结果缩小到</a:t>
            </a:r>
            <a:r>
              <a:rPr lang="en-US" altLang="zh-CN" dirty="0"/>
              <a:t>7</a:t>
            </a:r>
            <a:r>
              <a:rPr lang="zh-CN" altLang="en-US" dirty="0"/>
              <a:t>条。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CC1B5-D767-46B3-BBD0-084E2D34F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837" y="648551"/>
            <a:ext cx="3970533" cy="3670733"/>
          </a:xfrm>
          <a:prstGeom prst="rect">
            <a:avLst/>
          </a:prstGeom>
        </p:spPr>
      </p:pic>
      <p:sp>
        <p:nvSpPr>
          <p:cNvPr id="16" name="矩形 8">
            <a:extLst>
              <a:ext uri="{FF2B5EF4-FFF2-40B4-BE49-F238E27FC236}">
                <a16:creationId xmlns:a16="http://schemas.microsoft.com/office/drawing/2014/main" id="{3EBDEC01-6EA5-415D-B592-B1B8137C2929}"/>
              </a:ext>
            </a:extLst>
          </p:cNvPr>
          <p:cNvSpPr/>
          <p:nvPr/>
        </p:nvSpPr>
        <p:spPr>
          <a:xfrm>
            <a:off x="5224837" y="3814524"/>
            <a:ext cx="1158413" cy="260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996251-114A-4AB2-AF6B-755EB5FED6EC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>
            <a:off x="4315145" y="3506094"/>
            <a:ext cx="909692" cy="4386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9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5" grpId="0" animBg="1"/>
      <p:bldP spid="18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597B09-165E-4DF6-8738-5F0319478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19" y="2792618"/>
            <a:ext cx="9352746" cy="3151654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2FD7774F-9C91-4FD0-B84D-43FAF7871D2B}"/>
              </a:ext>
            </a:extLst>
          </p:cNvPr>
          <p:cNvSpPr txBox="1">
            <a:spLocks/>
          </p:cNvSpPr>
          <p:nvPr/>
        </p:nvSpPr>
        <p:spPr>
          <a:xfrm>
            <a:off x="800249" y="139579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INSPEC—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化学索引和数值索引高级组合检索式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779B7F7E-31E9-4C3D-9278-9DB09E0913C9}"/>
              </a:ext>
            </a:extLst>
          </p:cNvPr>
          <p:cNvSpPr/>
          <p:nvPr/>
        </p:nvSpPr>
        <p:spPr>
          <a:xfrm>
            <a:off x="800250" y="2785192"/>
            <a:ext cx="7687636" cy="6630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99F49B-B61B-42B7-BE5E-90E5EFC0E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50" y="728362"/>
            <a:ext cx="9372600" cy="1870702"/>
          </a:xfrm>
          <a:prstGeom prst="rect">
            <a:avLst/>
          </a:prstGeom>
        </p:spPr>
      </p:pic>
      <p:sp>
        <p:nvSpPr>
          <p:cNvPr id="15" name="矩形 8">
            <a:extLst>
              <a:ext uri="{FF2B5EF4-FFF2-40B4-BE49-F238E27FC236}">
                <a16:creationId xmlns:a16="http://schemas.microsoft.com/office/drawing/2014/main" id="{953FA2B5-7709-4172-A0B8-5E29730E1F62}"/>
              </a:ext>
            </a:extLst>
          </p:cNvPr>
          <p:cNvSpPr/>
          <p:nvPr/>
        </p:nvSpPr>
        <p:spPr>
          <a:xfrm>
            <a:off x="800249" y="728362"/>
            <a:ext cx="7687637" cy="5948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548D9296-BBE8-4A08-8508-936F1FFF6C41}"/>
              </a:ext>
            </a:extLst>
          </p:cNvPr>
          <p:cNvSpPr/>
          <p:nvPr/>
        </p:nvSpPr>
        <p:spPr>
          <a:xfrm>
            <a:off x="1014294" y="4232135"/>
            <a:ext cx="8942797" cy="11579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8ABED6-68FD-46E1-A69F-4F8157ACD6BB}"/>
              </a:ext>
            </a:extLst>
          </p:cNvPr>
          <p:cNvCxnSpPr>
            <a:cxnSpLocks/>
          </p:cNvCxnSpPr>
          <p:nvPr/>
        </p:nvCxnSpPr>
        <p:spPr>
          <a:xfrm>
            <a:off x="926354" y="1323240"/>
            <a:ext cx="0" cy="14619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E227F9E-5986-4C23-9DE6-0B062B112EC4}"/>
              </a:ext>
            </a:extLst>
          </p:cNvPr>
          <p:cNvSpPr txBox="1"/>
          <p:nvPr/>
        </p:nvSpPr>
        <p:spPr>
          <a:xfrm>
            <a:off x="800249" y="5074974"/>
            <a:ext cx="10884932" cy="17005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小结：以美国</a:t>
            </a:r>
            <a:r>
              <a:rPr lang="en-US" altLang="zh-CN" dirty="0"/>
              <a:t>Qorvo</a:t>
            </a:r>
            <a:r>
              <a:rPr lang="zh-CN" altLang="en-US" dirty="0"/>
              <a:t>公司研发的</a:t>
            </a:r>
            <a:r>
              <a:rPr lang="en-US" altLang="zh-CN" dirty="0"/>
              <a:t>Ka</a:t>
            </a:r>
            <a:r>
              <a:rPr lang="zh-CN" altLang="en-US" dirty="0"/>
              <a:t>频段</a:t>
            </a:r>
            <a:r>
              <a:rPr lang="en-US" altLang="zh-CN" dirty="0"/>
              <a:t>MMIC</a:t>
            </a:r>
            <a:r>
              <a:rPr lang="zh-CN" altLang="en-US" dirty="0"/>
              <a:t>功率放大器</a:t>
            </a:r>
            <a:r>
              <a:rPr lang="en-US" altLang="zh-CN" dirty="0"/>
              <a:t>TGA2222</a:t>
            </a:r>
            <a:r>
              <a:rPr lang="zh-CN" altLang="en-US" dirty="0"/>
              <a:t>型号为例，</a:t>
            </a:r>
            <a:r>
              <a:rPr lang="en-US" altLang="zh-CN" dirty="0"/>
              <a:t>INSPEC</a:t>
            </a:r>
            <a:r>
              <a:rPr lang="zh-CN" altLang="en-US" dirty="0"/>
              <a:t>的化学索引（</a:t>
            </a:r>
            <a:r>
              <a:rPr lang="en-US" altLang="zh-CN" dirty="0" err="1"/>
              <a:t>GaN</a:t>
            </a:r>
            <a:r>
              <a:rPr lang="zh-CN" altLang="en-US" dirty="0"/>
              <a:t>）和两条数值索引（</a:t>
            </a:r>
            <a:r>
              <a:rPr lang="en-US" altLang="zh-CN" dirty="0"/>
              <a:t>Ka</a:t>
            </a:r>
            <a:r>
              <a:rPr lang="zh-CN" altLang="en-US" dirty="0"/>
              <a:t>频段</a:t>
            </a:r>
            <a:r>
              <a:rPr lang="en-US" altLang="zh-CN" dirty="0"/>
              <a:t> 3.2E+10Hz – 3.8E+10Hz</a:t>
            </a:r>
            <a:r>
              <a:rPr lang="zh-CN" altLang="en-US" dirty="0"/>
              <a:t>）、（功率附加效率（</a:t>
            </a:r>
            <a:r>
              <a:rPr lang="en-US" altLang="zh-CN" dirty="0"/>
              <a:t>PAE</a:t>
            </a:r>
            <a:r>
              <a:rPr lang="zh-CN" altLang="en-US" dirty="0"/>
              <a:t>）</a:t>
            </a:r>
            <a:r>
              <a:rPr lang="en-US" altLang="zh-CN" dirty="0"/>
              <a:t>&gt;22%</a:t>
            </a:r>
            <a:r>
              <a:rPr lang="zh-CN" altLang="en-US" dirty="0"/>
              <a:t>）检索字段组合。凭借</a:t>
            </a:r>
            <a:r>
              <a:rPr lang="en-US" altLang="zh-CN" dirty="0"/>
              <a:t>INSPEC</a:t>
            </a:r>
            <a:r>
              <a:rPr lang="zh-CN" altLang="en-US" dirty="0"/>
              <a:t>强大的化学和数值索引高级组合检索式，可实现一键减小</a:t>
            </a:r>
            <a:r>
              <a:rPr lang="en-US" altLang="zh-CN" dirty="0"/>
              <a:t>99.7%</a:t>
            </a:r>
            <a:r>
              <a:rPr lang="zh-CN" altLang="en-US" dirty="0"/>
              <a:t>的检索“噪音”。快速精准，极大地提高文献检索效率！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9B0A0-4774-4223-9FD3-E84E987A2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2995" y="2785192"/>
            <a:ext cx="2039005" cy="170053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DAE12C9-3F02-4981-A05B-1548A767C914}"/>
              </a:ext>
            </a:extLst>
          </p:cNvPr>
          <p:cNvSpPr/>
          <p:nvPr/>
        </p:nvSpPr>
        <p:spPr>
          <a:xfrm>
            <a:off x="8487886" y="1084661"/>
            <a:ext cx="2285587" cy="1700530"/>
          </a:xfrm>
          <a:prstGeom prst="cloudCallout">
            <a:avLst>
              <a:gd name="adj1" fmla="val 73904"/>
              <a:gd name="adj2" fmla="val 5525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以美国</a:t>
            </a:r>
            <a:r>
              <a:rPr lang="en-US" altLang="zh-CN" sz="1400" dirty="0">
                <a:solidFill>
                  <a:schemeClr val="tx1"/>
                </a:solidFill>
              </a:rPr>
              <a:t>Qorvo</a:t>
            </a:r>
            <a:r>
              <a:rPr lang="zh-CN" altLang="en-US" sz="1400" dirty="0">
                <a:solidFill>
                  <a:schemeClr val="tx1"/>
                </a:solidFill>
              </a:rPr>
              <a:t>公司</a:t>
            </a:r>
            <a:r>
              <a:rPr lang="en-US" altLang="zh-CN" sz="1400" dirty="0">
                <a:solidFill>
                  <a:schemeClr val="tx1"/>
                </a:solidFill>
              </a:rPr>
              <a:t>TGA2222</a:t>
            </a:r>
            <a:r>
              <a:rPr lang="zh-CN" altLang="en-US" sz="1400" dirty="0">
                <a:solidFill>
                  <a:schemeClr val="tx1"/>
                </a:solidFill>
              </a:rPr>
              <a:t>型号</a:t>
            </a:r>
            <a:r>
              <a:rPr lang="en-US" altLang="zh-CN" sz="1400" dirty="0">
                <a:solidFill>
                  <a:schemeClr val="tx1"/>
                </a:solidFill>
              </a:rPr>
              <a:t>MMIC</a:t>
            </a:r>
            <a:r>
              <a:rPr lang="zh-CN" altLang="en-US" sz="1400" dirty="0">
                <a:solidFill>
                  <a:schemeClr val="tx1"/>
                </a:solidFill>
              </a:rPr>
              <a:t>功率放大器为例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 animBg="1"/>
      <p:bldP spid="21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55B7D2-9533-4FA5-A4C9-17FFBFCA3F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22058" y="1935201"/>
            <a:ext cx="7881256" cy="2468848"/>
          </a:xfrm>
        </p:spPr>
        <p:txBody>
          <a:bodyPr>
            <a:normAutofit fontScale="92500"/>
          </a:bodyPr>
          <a:lstStyle/>
          <a:p>
            <a:r>
              <a:rPr lang="en-US" altLang="zh-CN" dirty="0">
                <a:latin typeface="Georgia" panose="02040502050405020303" pitchFamily="18" charset="0"/>
              </a:rPr>
              <a:t>Ka</a:t>
            </a:r>
            <a:r>
              <a:rPr lang="zh-CN" altLang="en-US" dirty="0">
                <a:latin typeface="Georgia" panose="02040502050405020303" pitchFamily="18" charset="0"/>
              </a:rPr>
              <a:t>波段的单片微波集成电路功率放大器</a:t>
            </a:r>
            <a:endParaRPr lang="en-US" altLang="zh-CN" dirty="0">
              <a:latin typeface="Georgia" panose="02040502050405020303" pitchFamily="18" charset="0"/>
            </a:endParaRPr>
          </a:p>
          <a:p>
            <a:endParaRPr lang="en-US" altLang="zh-CN" dirty="0">
              <a:latin typeface="Georgia" panose="02040502050405020303" pitchFamily="18" charset="0"/>
            </a:endParaRPr>
          </a:p>
          <a:p>
            <a:r>
              <a:rPr lang="en-US" altLang="zh-CN" dirty="0" err="1">
                <a:latin typeface="Georgia" panose="02040502050405020303" pitchFamily="18" charset="0"/>
              </a:rPr>
              <a:t>GaN</a:t>
            </a:r>
            <a:r>
              <a:rPr lang="en-US" altLang="zh-CN" dirty="0">
                <a:latin typeface="Georgia" panose="02040502050405020303" pitchFamily="18" charset="0"/>
              </a:rPr>
              <a:t> MMIC Power Amplifier for </a:t>
            </a:r>
            <a:r>
              <a:rPr lang="en-US" altLang="zh-CN" sz="3200" dirty="0">
                <a:latin typeface="Georgia" panose="02040502050405020303" pitchFamily="18" charset="0"/>
              </a:rPr>
              <a:t>Ka-band </a:t>
            </a:r>
            <a:endParaRPr lang="en-GB" sz="3200" dirty="0">
              <a:latin typeface="Georgia" panose="02040502050405020303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AACC18B-0F37-44E6-B7B3-591C6DE93FF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99080746"/>
              </p:ext>
            </p:extLst>
          </p:nvPr>
        </p:nvGraphicFramePr>
        <p:xfrm>
          <a:off x="7623671" y="5460751"/>
          <a:ext cx="3916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38">
                  <a:extLst>
                    <a:ext uri="{9D8B030D-6E8A-4147-A177-3AD203B41FA5}">
                      <a16:colId xmlns:a16="http://schemas.microsoft.com/office/drawing/2014/main" val="1064959627"/>
                    </a:ext>
                  </a:extLst>
                </a:gridCol>
                <a:gridCol w="2782196">
                  <a:extLst>
                    <a:ext uri="{9D8B030D-6E8A-4147-A177-3AD203B41FA5}">
                      <a16:colId xmlns:a16="http://schemas.microsoft.com/office/drawing/2014/main" val="1378740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作者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INSPEC China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052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联系方式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CLiu@theiet.org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98032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1F8C718-6BED-4B0C-ACB7-A79E2BD8CAD1}"/>
              </a:ext>
            </a:extLst>
          </p:cNvPr>
          <p:cNvSpPr txBox="1">
            <a:spLocks/>
          </p:cNvSpPr>
          <p:nvPr/>
        </p:nvSpPr>
        <p:spPr>
          <a:xfrm>
            <a:off x="4122058" y="4227606"/>
            <a:ext cx="7924800" cy="352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en-US" sz="1600" dirty="0">
                <a:latin typeface="Georgia" panose="02040502050405020303" pitchFamily="18" charset="0"/>
              </a:rPr>
              <a:t>备注：本研究数据截止于</a:t>
            </a:r>
            <a:r>
              <a:rPr lang="en-US" altLang="zh-CN" sz="1600" dirty="0">
                <a:latin typeface="Georgia" panose="02040502050405020303" pitchFamily="18" charset="0"/>
              </a:rPr>
              <a:t>2021</a:t>
            </a:r>
            <a:r>
              <a:rPr lang="zh-CN" altLang="en-US" sz="1600" dirty="0">
                <a:latin typeface="Georgia" panose="02040502050405020303" pitchFamily="18" charset="0"/>
              </a:rPr>
              <a:t>年</a:t>
            </a:r>
            <a:r>
              <a:rPr lang="en-US" altLang="zh-CN" sz="1600" dirty="0">
                <a:latin typeface="Georgia" panose="02040502050405020303" pitchFamily="18" charset="0"/>
              </a:rPr>
              <a:t>12</a:t>
            </a:r>
            <a:r>
              <a:rPr lang="zh-CN" altLang="en-US" sz="1600" dirty="0">
                <a:latin typeface="Georgia" panose="02040502050405020303" pitchFamily="18" charset="0"/>
              </a:rPr>
              <a:t>月</a:t>
            </a:r>
            <a:r>
              <a:rPr lang="en-US" altLang="zh-CN" sz="1600" dirty="0">
                <a:latin typeface="Georgia" panose="02040502050405020303" pitchFamily="18" charset="0"/>
              </a:rPr>
              <a:t>16</a:t>
            </a:r>
            <a:r>
              <a:rPr lang="zh-CN" altLang="en-US" sz="1600" dirty="0">
                <a:latin typeface="Georgia" panose="02040502050405020303" pitchFamily="18" charset="0"/>
              </a:rPr>
              <a:t>日</a:t>
            </a:r>
            <a:endParaRPr lang="en-US" altLang="zh-CN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61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2A9693-9964-494A-977A-6B580B3F7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82802"/>
            <a:ext cx="10385529" cy="3115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968B41-AB25-4FC0-B7B8-DA459C2F3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24" y="1867148"/>
            <a:ext cx="3255582" cy="232254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E689264-D36F-4707-A03B-77964BCB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施引、引用文献查看、导出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Endnotes/Excel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等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5180D0-DA26-4EC6-940F-9A89FF935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65" y="897727"/>
            <a:ext cx="5804692" cy="2972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17CEF1-54EB-41BC-895E-FEAF78C8B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982" y="4186812"/>
            <a:ext cx="6729754" cy="208936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3E6B7E-542D-4022-AE3D-93255E8DB59E}"/>
              </a:ext>
            </a:extLst>
          </p:cNvPr>
          <p:cNvCxnSpPr>
            <a:cxnSpLocks/>
          </p:cNvCxnSpPr>
          <p:nvPr/>
        </p:nvCxnSpPr>
        <p:spPr>
          <a:xfrm flipH="1" flipV="1">
            <a:off x="5948737" y="2198671"/>
            <a:ext cx="4167883" cy="782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523049-CDEB-4D59-86AC-96AF45887CCC}"/>
              </a:ext>
            </a:extLst>
          </p:cNvPr>
          <p:cNvCxnSpPr>
            <a:cxnSpLocks/>
          </p:cNvCxnSpPr>
          <p:nvPr/>
        </p:nvCxnSpPr>
        <p:spPr>
          <a:xfrm flipH="1">
            <a:off x="2075380" y="2198670"/>
            <a:ext cx="2743425" cy="976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D10E652-E192-4CBA-8517-64C6FB6A9DE7}"/>
              </a:ext>
            </a:extLst>
          </p:cNvPr>
          <p:cNvCxnSpPr>
            <a:cxnSpLocks/>
            <a:stCxn id="18" idx="1"/>
            <a:endCxn id="24" idx="3"/>
          </p:cNvCxnSpPr>
          <p:nvPr/>
        </p:nvCxnSpPr>
        <p:spPr>
          <a:xfrm flipH="1">
            <a:off x="5763802" y="3564390"/>
            <a:ext cx="4352818" cy="7023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2F9DA3-56F0-4A11-9E6A-99099F076DA8}"/>
              </a:ext>
            </a:extLst>
          </p:cNvPr>
          <p:cNvSpPr txBox="1"/>
          <p:nvPr/>
        </p:nvSpPr>
        <p:spPr>
          <a:xfrm>
            <a:off x="825264" y="4769646"/>
            <a:ext cx="3761118" cy="12850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小结：通过施引、引用一键导出功能，快速实现检索结果导出、下载。单次最多可支持</a:t>
            </a:r>
            <a:r>
              <a:rPr lang="en-US" altLang="zh-CN" dirty="0"/>
              <a:t>1000</a:t>
            </a:r>
            <a:r>
              <a:rPr lang="zh-CN" altLang="en-US" dirty="0"/>
              <a:t>条结果导出。</a:t>
            </a:r>
            <a:endParaRPr lang="en-US" altLang="zh-CN" dirty="0"/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0BEECF9A-7F07-4272-A1AC-8569D9D19573}"/>
              </a:ext>
            </a:extLst>
          </p:cNvPr>
          <p:cNvSpPr/>
          <p:nvPr/>
        </p:nvSpPr>
        <p:spPr>
          <a:xfrm>
            <a:off x="4839128" y="2071357"/>
            <a:ext cx="1109609" cy="209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53C2A3F7-049B-4FB8-B222-85409AB63A3B}"/>
              </a:ext>
            </a:extLst>
          </p:cNvPr>
          <p:cNvSpPr/>
          <p:nvPr/>
        </p:nvSpPr>
        <p:spPr>
          <a:xfrm>
            <a:off x="10116620" y="3396465"/>
            <a:ext cx="800893" cy="3358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4C3DEAFA-C11E-4166-A6F9-F575B2EEC8AA}"/>
              </a:ext>
            </a:extLst>
          </p:cNvPr>
          <p:cNvSpPr/>
          <p:nvPr/>
        </p:nvSpPr>
        <p:spPr>
          <a:xfrm>
            <a:off x="10116620" y="2980904"/>
            <a:ext cx="800893" cy="3891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119445B2-E70F-4F81-AF61-C1348A4BEDAD}"/>
              </a:ext>
            </a:extLst>
          </p:cNvPr>
          <p:cNvSpPr/>
          <p:nvPr/>
        </p:nvSpPr>
        <p:spPr>
          <a:xfrm>
            <a:off x="4636982" y="4123396"/>
            <a:ext cx="1126820" cy="286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animBg="1"/>
      <p:bldP spid="18" grpId="0" animBg="1"/>
      <p:bldP spid="20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indow, indoor, green, bedroom&#10;&#10;Description automatically generated">
            <a:extLst>
              <a:ext uri="{FF2B5EF4-FFF2-40B4-BE49-F238E27FC236}">
                <a16:creationId xmlns:a16="http://schemas.microsoft.com/office/drawing/2014/main" id="{34A37A03-191C-4556-804C-7975BF607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375107-8F06-4ECC-85C4-3EAC9C2EC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21" y="395336"/>
            <a:ext cx="2371068" cy="58764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6E630CD-31A3-47B4-B933-B35163D59A59}"/>
              </a:ext>
            </a:extLst>
          </p:cNvPr>
          <p:cNvSpPr txBox="1">
            <a:spLocks/>
          </p:cNvSpPr>
          <p:nvPr/>
        </p:nvSpPr>
        <p:spPr>
          <a:xfrm>
            <a:off x="1362755" y="4561099"/>
            <a:ext cx="6008481" cy="542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感谢您的关注！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55599D-22A4-4946-8DCA-95F92BA910AE}"/>
              </a:ext>
            </a:extLst>
          </p:cNvPr>
          <p:cNvSpPr txBox="1">
            <a:spLocks/>
          </p:cNvSpPr>
          <p:nvPr/>
        </p:nvSpPr>
        <p:spPr>
          <a:xfrm>
            <a:off x="-73198" y="3119410"/>
            <a:ext cx="7444434" cy="1143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深耕底层数据，成就精准揭示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高效检索，助力科技兴国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7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46F813-4EF8-4507-9107-BA169CC9A97D}"/>
              </a:ext>
            </a:extLst>
          </p:cNvPr>
          <p:cNvSpPr txBox="1">
            <a:spLocks/>
          </p:cNvSpPr>
          <p:nvPr/>
        </p:nvSpPr>
        <p:spPr>
          <a:xfrm>
            <a:off x="1214306" y="330587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课题描述</a:t>
            </a: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AE75C688-1C4F-42E6-A0A9-457F58C787DF}"/>
              </a:ext>
            </a:extLst>
          </p:cNvPr>
          <p:cNvSpPr/>
          <p:nvPr/>
        </p:nvSpPr>
        <p:spPr>
          <a:xfrm>
            <a:off x="947256" y="729464"/>
            <a:ext cx="10983287" cy="603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课题描述：</a:t>
            </a:r>
            <a:r>
              <a:rPr lang="zh-CN" altLang="en-US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单片微波集成电路功率放大器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(MMIC power amplifiers)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在军用</a:t>
            </a:r>
            <a:r>
              <a:rPr lang="zh-CN" altLang="en-US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（雷达、电子战等）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及民用（卫星通信、</a:t>
            </a:r>
            <a:r>
              <a:rPr lang="en-US" altLang="zh-CN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5G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通信等）领域中应用广泛</a:t>
            </a:r>
            <a:r>
              <a:rPr lang="zh-CN" altLang="en-US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国防和通信技术不断发展</a:t>
            </a:r>
            <a:r>
              <a:rPr lang="zh-CN" altLang="en-US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，使频谱资源稀缺，科研人员把目光转向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频段（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26.5GHz-40GHz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，其具有以下优点</a:t>
            </a:r>
            <a:r>
              <a:rPr lang="en-US" altLang="zh-CN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r>
              <a:rPr lang="zh-CN" altLang="en-US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带宽宽；开发和使用较少；衰减较小；抗干扰能力强。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同时，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氮化镓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b="0" i="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GaN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技术的发展实现了功率放大器不断提高的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功率密度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、更小的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尺寸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，出色的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增益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效率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，成为第三代半导体材料的代表</a:t>
            </a:r>
            <a:r>
              <a:rPr lang="zh-CN" altLang="en-US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dirty="0">
              <a:solidFill>
                <a:srgbClr val="666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根据课题描述，关键信息和参数如下：</a:t>
            </a:r>
            <a:endParaRPr lang="en-US" altLang="zh-CN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单片微波集成电路功率放大器（</a:t>
            </a:r>
            <a:r>
              <a:rPr lang="en-US" altLang="zh-CN" dirty="0">
                <a:solidFill>
                  <a:schemeClr val="tx1"/>
                </a:solidFill>
                <a:latin typeface="Georgia" panose="02040502050405020303" pitchFamily="18" charset="0"/>
              </a:rPr>
              <a:t>MMIC power amplifiers</a:t>
            </a: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）</a:t>
            </a:r>
            <a:endParaRPr lang="en-US" altLang="zh-CN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氮化镓（</a:t>
            </a:r>
            <a:r>
              <a:rPr lang="en-US" altLang="zh-CN" dirty="0" err="1">
                <a:solidFill>
                  <a:schemeClr val="tx1"/>
                </a:solidFill>
                <a:latin typeface="Georgia" panose="02040502050405020303" pitchFamily="18" charset="0"/>
              </a:rPr>
              <a:t>GaN</a:t>
            </a: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）</a:t>
            </a:r>
            <a:endParaRPr lang="en-US" altLang="zh-CN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tx1"/>
                </a:solidFill>
                <a:latin typeface="Georgia" panose="02040502050405020303" pitchFamily="18" charset="0"/>
              </a:rPr>
              <a:t>Ka</a:t>
            </a: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频段（</a:t>
            </a:r>
            <a:r>
              <a:rPr lang="en-US" altLang="zh-CN" dirty="0">
                <a:solidFill>
                  <a:schemeClr val="tx1"/>
                </a:solidFill>
                <a:latin typeface="Georgia" panose="02040502050405020303" pitchFamily="18" charset="0"/>
              </a:rPr>
              <a:t>26.5GHz-40GHz</a:t>
            </a: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）</a:t>
            </a:r>
            <a:endParaRPr lang="en-US" altLang="zh-CN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功率（</a:t>
            </a:r>
            <a:r>
              <a:rPr lang="en-US" altLang="zh-CN" dirty="0">
                <a:solidFill>
                  <a:schemeClr val="tx1"/>
                </a:solidFill>
                <a:latin typeface="Georgia" panose="02040502050405020303" pitchFamily="18" charset="0"/>
              </a:rPr>
              <a:t>Watt</a:t>
            </a: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）</a:t>
            </a:r>
            <a:endParaRPr lang="en-US" altLang="zh-CN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增益（</a:t>
            </a:r>
            <a:r>
              <a:rPr lang="en-US" altLang="zh-CN" dirty="0">
                <a:solidFill>
                  <a:schemeClr val="tx1"/>
                </a:solidFill>
                <a:latin typeface="Georgia" panose="02040502050405020303" pitchFamily="18" charset="0"/>
              </a:rPr>
              <a:t>dB</a:t>
            </a: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）</a:t>
            </a:r>
            <a:endParaRPr lang="en-US" altLang="zh-CN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效率（</a:t>
            </a:r>
            <a:r>
              <a:rPr lang="en-US" altLang="zh-CN" dirty="0">
                <a:solidFill>
                  <a:schemeClr val="tx1"/>
                </a:solidFill>
                <a:latin typeface="Georgia" panose="02040502050405020303" pitchFamily="18" charset="0"/>
              </a:rPr>
              <a:t>%</a:t>
            </a: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）</a:t>
            </a:r>
            <a:endParaRPr lang="en-US" altLang="zh-CN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E6A21D-5906-4736-8309-EA09F58F2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187" y="3977737"/>
            <a:ext cx="2822895" cy="18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63685DA-60D8-47C3-B5B2-68E4583223DA}"/>
              </a:ext>
            </a:extLst>
          </p:cNvPr>
          <p:cNvSpPr/>
          <p:nvPr/>
        </p:nvSpPr>
        <p:spPr>
          <a:xfrm>
            <a:off x="342900" y="337457"/>
            <a:ext cx="11506200" cy="6183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INSPEC Analytics-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研究领域概览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在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Inspec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Analytics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中快速概览单片微波集成电路功率放大器“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MMIC power amplifiers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”的研究进展，包含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文章数量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被引数据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研究机构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发文期刊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和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学术会议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等信息。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lvl="1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检索策略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步骤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利用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INSPEC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数据库中独特的化学检索和数值检索，快速精准锁定文献范围。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		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r>
              <a:rPr lang="zh-CN" alt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主题字段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中选择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MMIC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功率放大器：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MMIC power amplifiers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r>
              <a:rPr lang="zh-CN" alt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化学检索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：氮化镓 （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GaN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r>
              <a:rPr lang="zh-CN" alt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数值检索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：频率（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26.5GHz-40GHz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r>
              <a:rPr lang="zh-CN" alt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数值检索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：功率、增益、效率（可根据课题需求，增减相关数值检索字段）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endParaRPr lang="en-US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步骤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: 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通过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INSPEC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的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叙词表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进一步精炼检索结果（选择需要的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分类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控词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等）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r>
              <a:rPr lang="zh-CN" alt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根据自己的课题实际需求，选择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文献处理类型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，包括：</a:t>
            </a:r>
            <a:r>
              <a:rPr lang="zh-CN" alt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实践相关的（</a:t>
            </a:r>
            <a:r>
              <a:rPr lang="en-US" altLang="zh-CN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practical</a:t>
            </a:r>
            <a:r>
              <a:rPr lang="zh-CN" alt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）</a:t>
            </a:r>
            <a:r>
              <a:rPr lang="en-US" altLang="zh-CN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/</a:t>
            </a:r>
            <a:r>
              <a:rPr lang="zh-CN" alt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理论相关的（</a:t>
            </a:r>
            <a:r>
              <a:rPr lang="en-US" altLang="zh-CN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theoretical</a:t>
            </a:r>
            <a:r>
              <a:rPr lang="zh-CN" alt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）</a:t>
            </a:r>
            <a:r>
              <a:rPr lang="en-US" altLang="zh-CN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实</a:t>
            </a:r>
            <a:r>
              <a:rPr lang="zh-CN" alt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验相关的（</a:t>
            </a:r>
            <a:r>
              <a:rPr lang="en-US" altLang="zh-CN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experimental</a:t>
            </a:r>
            <a:r>
              <a:rPr lang="zh-CN" alt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等</a:t>
            </a:r>
            <a:endParaRPr lang="en-US" altLang="zh-CN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通过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INSPEC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的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化学索引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和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数值索引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高级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组合检索式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，一键屏蔽冗余数据，降低检索“噪音”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lvl="2">
              <a:lnSpc>
                <a:spcPct val="120000"/>
              </a:lnSpc>
            </a:pPr>
            <a:endParaRPr lang="en-US" altLang="zh-CN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步骤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3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在完成以上检索之后，可选择查看引文、数据导出和下载（单次最多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1000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条）等更多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WoS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功能。</a:t>
            </a:r>
            <a:endParaRPr lang="en-US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9CF2CA07-BEA5-4AE2-B43C-B15CBC6200EE}"/>
              </a:ext>
            </a:extLst>
          </p:cNvPr>
          <p:cNvSpPr txBox="1">
            <a:spLocks/>
          </p:cNvSpPr>
          <p:nvPr/>
        </p:nvSpPr>
        <p:spPr>
          <a:xfrm>
            <a:off x="685800" y="98525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分析逻辑</a:t>
            </a:r>
          </a:p>
        </p:txBody>
      </p:sp>
    </p:spTree>
    <p:extLst>
      <p:ext uri="{BB962C8B-B14F-4D97-AF65-F5344CB8AC3E}">
        <p14:creationId xmlns:p14="http://schemas.microsoft.com/office/powerpoint/2010/main" val="8981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F0F70D-FEDB-445A-A560-001B2C512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38" y="3966743"/>
            <a:ext cx="3324225" cy="2781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6AE666-0B06-4A39-91D0-64EFAFF62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505" y="4309643"/>
            <a:ext cx="3343275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00F64B-62CD-4DDC-B9AF-06F6197B2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722" y="4309643"/>
            <a:ext cx="3324225" cy="241935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9FFB477-A8C1-48C3-AF8D-9D40EE704E90}"/>
              </a:ext>
            </a:extLst>
          </p:cNvPr>
          <p:cNvSpPr txBox="1">
            <a:spLocks/>
          </p:cNvSpPr>
          <p:nvPr/>
        </p:nvSpPr>
        <p:spPr>
          <a:xfrm>
            <a:off x="685798" y="98525"/>
            <a:ext cx="11327661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概览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: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基于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控词“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MMIC power amplifiers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”的文献分析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2734DB6-6F3B-4F47-B78B-1096EFECB425}"/>
              </a:ext>
            </a:extLst>
          </p:cNvPr>
          <p:cNvSpPr/>
          <p:nvPr/>
        </p:nvSpPr>
        <p:spPr>
          <a:xfrm>
            <a:off x="8467723" y="4296455"/>
            <a:ext cx="3343276" cy="2438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F0288C4-B4C9-43A5-B5CC-4B8352CF99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338" y="1011134"/>
            <a:ext cx="10927609" cy="2746296"/>
          </a:xfrm>
          <a:prstGeom prst="rect">
            <a:avLst/>
          </a:prstGeom>
        </p:spPr>
      </p:pic>
      <p:sp>
        <p:nvSpPr>
          <p:cNvPr id="13" name="矩形 9">
            <a:extLst>
              <a:ext uri="{FF2B5EF4-FFF2-40B4-BE49-F238E27FC236}">
                <a16:creationId xmlns:a16="http://schemas.microsoft.com/office/drawing/2014/main" id="{BAEB7119-F5FE-4F0D-9E0C-7DFD73CE0769}"/>
              </a:ext>
            </a:extLst>
          </p:cNvPr>
          <p:cNvSpPr/>
          <p:nvPr/>
        </p:nvSpPr>
        <p:spPr>
          <a:xfrm>
            <a:off x="4677990" y="4305377"/>
            <a:ext cx="3343276" cy="2438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9">
            <a:extLst>
              <a:ext uri="{FF2B5EF4-FFF2-40B4-BE49-F238E27FC236}">
                <a16:creationId xmlns:a16="http://schemas.microsoft.com/office/drawing/2014/main" id="{4DA562BF-8DB5-4103-9DCE-D34CF603249D}"/>
              </a:ext>
            </a:extLst>
          </p:cNvPr>
          <p:cNvSpPr/>
          <p:nvPr/>
        </p:nvSpPr>
        <p:spPr>
          <a:xfrm>
            <a:off x="864337" y="4296454"/>
            <a:ext cx="3343276" cy="2438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9">
            <a:extLst>
              <a:ext uri="{FF2B5EF4-FFF2-40B4-BE49-F238E27FC236}">
                <a16:creationId xmlns:a16="http://schemas.microsoft.com/office/drawing/2014/main" id="{E63F7669-166A-49FA-A865-D055A7EAF8B2}"/>
              </a:ext>
            </a:extLst>
          </p:cNvPr>
          <p:cNvSpPr/>
          <p:nvPr/>
        </p:nvSpPr>
        <p:spPr>
          <a:xfrm>
            <a:off x="864336" y="990599"/>
            <a:ext cx="10927609" cy="2746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471702-5B07-4216-BA8E-35F9F448EB5A}"/>
              </a:ext>
            </a:extLst>
          </p:cNvPr>
          <p:cNvSpPr txBox="1"/>
          <p:nvPr/>
        </p:nvSpPr>
        <p:spPr>
          <a:xfrm>
            <a:off x="864334" y="1006869"/>
            <a:ext cx="1092760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1600" dirty="0"/>
              <a:t>“</a:t>
            </a:r>
            <a:r>
              <a:rPr lang="en-US" altLang="zh-CN" sz="1600" dirty="0"/>
              <a:t>MMIC power amplifiers</a:t>
            </a:r>
            <a:r>
              <a:rPr lang="zh-CN" altLang="en-US" sz="1600" dirty="0"/>
              <a:t>”作为控词索引，历年的文章数量进展（</a:t>
            </a:r>
            <a:r>
              <a:rPr lang="en-US" altLang="zh-CN" sz="1600" dirty="0"/>
              <a:t>2013</a:t>
            </a:r>
            <a:r>
              <a:rPr lang="zh-CN" altLang="en-US" sz="1600" dirty="0"/>
              <a:t>年</a:t>
            </a:r>
            <a:r>
              <a:rPr lang="en-US" altLang="zh-CN" sz="1600" dirty="0"/>
              <a:t>-2020</a:t>
            </a:r>
            <a:r>
              <a:rPr lang="zh-CN" altLang="en-US" sz="1600" dirty="0"/>
              <a:t>年）。</a:t>
            </a:r>
            <a:endParaRPr lang="en-US" altLang="zh-CN" sz="1600" dirty="0"/>
          </a:p>
          <a:p>
            <a:r>
              <a:rPr lang="zh-CN" altLang="en-US" sz="1600" dirty="0"/>
              <a:t>数据来源：</a:t>
            </a:r>
            <a:r>
              <a:rPr lang="en-US" altLang="zh-CN" sz="1600" dirty="0" err="1"/>
              <a:t>Inspec</a:t>
            </a:r>
            <a:r>
              <a:rPr lang="en-US" altLang="zh-CN" sz="1600" dirty="0"/>
              <a:t> Analytics </a:t>
            </a:r>
            <a:r>
              <a:rPr lang="zh-CN" altLang="en-US" sz="1600" dirty="0"/>
              <a:t>详见</a:t>
            </a:r>
            <a:r>
              <a:rPr lang="en-US" altLang="zh-CN" sz="1600" dirty="0">
                <a:hlinkClick r:id="rId7"/>
              </a:rPr>
              <a:t>https://inspec-analytics-app.theiet.org/#/controlled_terms/10567</a:t>
            </a:r>
            <a:endParaRPr lang="en-US" altLang="zh-CN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8310C4-3234-40D4-8CBA-0EFF20E4269B}"/>
              </a:ext>
            </a:extLst>
          </p:cNvPr>
          <p:cNvSpPr txBox="1"/>
          <p:nvPr/>
        </p:nvSpPr>
        <p:spPr>
          <a:xfrm>
            <a:off x="883384" y="4316989"/>
            <a:ext cx="332422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2. 2013</a:t>
            </a:r>
            <a:r>
              <a:rPr lang="zh-CN" altLang="en-US" sz="1600" dirty="0"/>
              <a:t>年到</a:t>
            </a:r>
            <a:r>
              <a:rPr lang="en-US" altLang="zh-CN" sz="1600" dirty="0"/>
              <a:t>2020</a:t>
            </a:r>
            <a:r>
              <a:rPr lang="zh-CN" altLang="en-US" sz="1600" dirty="0"/>
              <a:t>年与上述控词相关的文章总量。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99C211-6F8B-49CB-93CF-A64E032FD69A}"/>
              </a:ext>
            </a:extLst>
          </p:cNvPr>
          <p:cNvSpPr txBox="1"/>
          <p:nvPr/>
        </p:nvSpPr>
        <p:spPr>
          <a:xfrm>
            <a:off x="4699475" y="4316989"/>
            <a:ext cx="332179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3. 2020</a:t>
            </a:r>
            <a:r>
              <a:rPr lang="zh-CN" altLang="en-US" sz="1600" dirty="0"/>
              <a:t>年比</a:t>
            </a:r>
            <a:r>
              <a:rPr lang="en-US" altLang="zh-CN" sz="1600" dirty="0"/>
              <a:t>2013</a:t>
            </a:r>
            <a:r>
              <a:rPr lang="zh-CN" altLang="en-US" sz="1600" dirty="0"/>
              <a:t>年，与上述控词相关的文章数量增长</a:t>
            </a:r>
            <a:r>
              <a:rPr lang="en-US" altLang="zh-CN" sz="1600" dirty="0"/>
              <a:t>35.56%</a:t>
            </a:r>
            <a:r>
              <a:rPr lang="zh-CN" altLang="en-US" sz="1600" dirty="0"/>
              <a:t>。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61B3A0-687B-476A-ADDB-0B3894C13F18}"/>
              </a:ext>
            </a:extLst>
          </p:cNvPr>
          <p:cNvSpPr txBox="1"/>
          <p:nvPr/>
        </p:nvSpPr>
        <p:spPr>
          <a:xfrm>
            <a:off x="8489208" y="4318832"/>
            <a:ext cx="331226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4. 2013</a:t>
            </a:r>
            <a:r>
              <a:rPr lang="zh-CN" altLang="en-US" sz="1600" dirty="0"/>
              <a:t>年到</a:t>
            </a:r>
            <a:r>
              <a:rPr lang="en-US" altLang="zh-CN" sz="1600" dirty="0"/>
              <a:t>2020</a:t>
            </a:r>
            <a:r>
              <a:rPr lang="zh-CN" altLang="en-US" sz="1600" dirty="0"/>
              <a:t>年之间，上述控词相关的文章总被引为</a:t>
            </a:r>
            <a:r>
              <a:rPr lang="en-US" altLang="zh-CN" sz="1600" dirty="0"/>
              <a:t>284</a:t>
            </a:r>
            <a:r>
              <a:rPr lang="zh-CN" altLang="en-US" sz="1600" dirty="0"/>
              <a:t>次，篇均被引</a:t>
            </a:r>
            <a:r>
              <a:rPr lang="en-US" altLang="zh-CN" sz="1600" dirty="0"/>
              <a:t>0.3</a:t>
            </a:r>
            <a:r>
              <a:rPr lang="zh-CN" altLang="en-US" sz="1600" dirty="0"/>
              <a:t>次。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60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9A3106-C80A-4DEC-940A-9B8D7BC67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26" y="3832619"/>
            <a:ext cx="10164159" cy="2902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CAD41B-9012-42A9-938E-22364171A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507" y="641427"/>
            <a:ext cx="10164159" cy="3194054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FD569A7B-5EC7-44F9-B6C5-6CC9F0B69247}"/>
              </a:ext>
            </a:extLst>
          </p:cNvPr>
          <p:cNvSpPr txBox="1">
            <a:spLocks/>
          </p:cNvSpPr>
          <p:nvPr/>
        </p:nvSpPr>
        <p:spPr>
          <a:xfrm>
            <a:off x="685800" y="129347"/>
            <a:ext cx="11327661" cy="4973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概览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: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“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MMIC power amplifiers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”主要研究机构、期刊、并发控词、学科分类</a:t>
            </a:r>
            <a:endParaRPr lang="en-US" altLang="zh-CN" sz="2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微软雅黑" panose="020B0503020204020204" pitchFamily="34" charset="-122"/>
            </a:endParaRPr>
          </a:p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	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3CF90-4066-45D8-B925-5775542C3806}"/>
              </a:ext>
            </a:extLst>
          </p:cNvPr>
          <p:cNvSpPr txBox="1"/>
          <p:nvPr/>
        </p:nvSpPr>
        <p:spPr>
          <a:xfrm>
            <a:off x="1139627" y="626723"/>
            <a:ext cx="318579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TOP</a:t>
            </a:r>
            <a:r>
              <a:rPr lang="zh-CN" altLang="en-US" sz="1600" dirty="0"/>
              <a:t>研究机构</a:t>
            </a:r>
            <a:r>
              <a:rPr lang="en-US" altLang="zh-CN" sz="1600" dirty="0"/>
              <a:t>/</a:t>
            </a:r>
            <a:r>
              <a:rPr lang="zh-CN" altLang="en-US" sz="1600" dirty="0"/>
              <a:t>高校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FF032-1345-4DFC-B078-7F12870C46F7}"/>
              </a:ext>
            </a:extLst>
          </p:cNvPr>
          <p:cNvSpPr txBox="1"/>
          <p:nvPr/>
        </p:nvSpPr>
        <p:spPr>
          <a:xfrm>
            <a:off x="4542356" y="620665"/>
            <a:ext cx="332422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期刊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B02AEA-8AE9-4C9D-87B4-362F729B5C0D}"/>
              </a:ext>
            </a:extLst>
          </p:cNvPr>
          <p:cNvSpPr txBox="1"/>
          <p:nvPr/>
        </p:nvSpPr>
        <p:spPr>
          <a:xfrm>
            <a:off x="7979560" y="620665"/>
            <a:ext cx="332422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会议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48236-5151-4791-A9C1-C7666578885D}"/>
              </a:ext>
            </a:extLst>
          </p:cNvPr>
          <p:cNvSpPr txBox="1"/>
          <p:nvPr/>
        </p:nvSpPr>
        <p:spPr>
          <a:xfrm>
            <a:off x="1139626" y="3826561"/>
            <a:ext cx="332422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并发控词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44ABE-3B3B-42DF-B76C-CEEEFB2EFB90}"/>
              </a:ext>
            </a:extLst>
          </p:cNvPr>
          <p:cNvSpPr txBox="1"/>
          <p:nvPr/>
        </p:nvSpPr>
        <p:spPr>
          <a:xfrm>
            <a:off x="6177587" y="3826561"/>
            <a:ext cx="3161051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学科分类和学科代码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2BEF1A-31F3-41F8-993B-C6A5015A28EC}"/>
              </a:ext>
            </a:extLst>
          </p:cNvPr>
          <p:cNvSpPr txBox="1"/>
          <p:nvPr/>
        </p:nvSpPr>
        <p:spPr>
          <a:xfrm>
            <a:off x="1139626" y="5939733"/>
            <a:ext cx="10120040" cy="87203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备注：并发控制词为与该控制词研究领域相关的其他控制词领域，根据文章数量排序。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数据来源：</a:t>
            </a:r>
            <a:r>
              <a:rPr lang="en-US" altLang="zh-CN" dirty="0"/>
              <a:t>IA     </a:t>
            </a:r>
            <a:r>
              <a:rPr lang="en-US" altLang="zh-CN" dirty="0">
                <a:hlinkClick r:id="rId5"/>
              </a:rPr>
              <a:t>https://inspec-analytics-app.theiet.org/#/controlled_terms/10567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786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089507-4AF0-45AF-BC7C-1E5F6B5DC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40114"/>
            <a:ext cx="11421438" cy="361654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FD569A7B-5EC7-44F9-B6C5-6CC9F0B69247}"/>
              </a:ext>
            </a:extLst>
          </p:cNvPr>
          <p:cNvSpPr txBox="1">
            <a:spLocks/>
          </p:cNvSpPr>
          <p:nvPr/>
        </p:nvSpPr>
        <p:spPr>
          <a:xfrm>
            <a:off x="685800" y="129347"/>
            <a:ext cx="11327661" cy="5681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概览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: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与“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MMIC power amplifiers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”并发的控制词文章量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(2013-2020)</a:t>
            </a:r>
          </a:p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	(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备注：并发控制词：与该控制词研究领域相关的其他控制词领域根据文章数量排序）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55E077-1F14-4504-AAB4-6CF7F381DED5}"/>
              </a:ext>
            </a:extLst>
          </p:cNvPr>
          <p:cNvSpPr txBox="1"/>
          <p:nvPr/>
        </p:nvSpPr>
        <p:spPr>
          <a:xfrm>
            <a:off x="732688" y="4999229"/>
            <a:ext cx="11327661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5. </a:t>
            </a:r>
            <a:r>
              <a:rPr lang="zh-CN" altLang="en-US" sz="1600" dirty="0"/>
              <a:t>“</a:t>
            </a:r>
            <a:r>
              <a:rPr lang="en-US" altLang="zh-CN" sz="1600" dirty="0"/>
              <a:t>MMIC power amplifiers</a:t>
            </a:r>
            <a:r>
              <a:rPr lang="zh-CN" altLang="en-US" sz="1600" dirty="0"/>
              <a:t>”的并发控制词在</a:t>
            </a:r>
            <a:r>
              <a:rPr lang="en-US" altLang="zh-CN" sz="1600" dirty="0"/>
              <a:t>2013</a:t>
            </a:r>
            <a:r>
              <a:rPr lang="zh-CN" altLang="en-US" sz="1600" dirty="0"/>
              <a:t>年到</a:t>
            </a:r>
            <a:r>
              <a:rPr lang="en-US" altLang="zh-CN" sz="1600" dirty="0"/>
              <a:t>2019</a:t>
            </a:r>
            <a:r>
              <a:rPr lang="zh-CN" altLang="en-US" sz="1600" dirty="0"/>
              <a:t>年期间的发文数量和变化情况。上述选择的“</a:t>
            </a:r>
            <a:r>
              <a:rPr lang="en-US" altLang="zh-CN" sz="1600" dirty="0"/>
              <a:t>MMIC power amplifiers</a:t>
            </a:r>
            <a:r>
              <a:rPr lang="zh-CN" altLang="en-US" sz="1600" dirty="0"/>
              <a:t>”的十个并发控制词的发文数量呈现总体上升趋势。以</a:t>
            </a:r>
            <a:r>
              <a:rPr lang="en-US" altLang="zh-CN" sz="1600" dirty="0"/>
              <a:t>2018</a:t>
            </a:r>
            <a:r>
              <a:rPr lang="zh-CN" altLang="en-US" sz="1600" dirty="0"/>
              <a:t>年到</a:t>
            </a:r>
            <a:r>
              <a:rPr lang="en-US" altLang="zh-CN" sz="1600" dirty="0"/>
              <a:t>2019</a:t>
            </a:r>
            <a:r>
              <a:rPr lang="zh-CN" altLang="en-US" sz="1600" dirty="0"/>
              <a:t>年为例，在并发控词“</a:t>
            </a:r>
            <a:r>
              <a:rPr lang="en-US" altLang="zh-CN" sz="1600" dirty="0"/>
              <a:t>integrated circuit design</a:t>
            </a:r>
            <a:r>
              <a:rPr lang="zh-CN" altLang="en-US" sz="1600" dirty="0"/>
              <a:t>”和“</a:t>
            </a:r>
            <a:r>
              <a:rPr lang="en-US" altLang="zh-CN" sz="1600" dirty="0" err="1"/>
              <a:t>millimetre</a:t>
            </a:r>
            <a:r>
              <a:rPr lang="en-US" altLang="zh-CN" sz="1600" dirty="0"/>
              <a:t> wave power amplifiers</a:t>
            </a:r>
            <a:r>
              <a:rPr lang="zh-CN" altLang="en-US" sz="1600" dirty="0"/>
              <a:t>”的研究论文量增长迅速。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600" dirty="0"/>
              <a:t>数据来源：</a:t>
            </a:r>
            <a:r>
              <a:rPr lang="en-US" altLang="zh-CN" sz="1600" dirty="0"/>
              <a:t>IA     </a:t>
            </a:r>
            <a:r>
              <a:rPr lang="en-US" altLang="zh-CN" sz="1600" dirty="0">
                <a:hlinkClick r:id="rId4"/>
              </a:rPr>
              <a:t>https://inspec-analytics-app.theiet.org/#/controlled_terms/10567/co_ct</a:t>
            </a:r>
            <a:endParaRPr lang="en-US" altLang="zh-CN" sz="1600" dirty="0"/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B2F117B8-840A-4D85-8B4F-87793F030725}"/>
              </a:ext>
            </a:extLst>
          </p:cNvPr>
          <p:cNvSpPr/>
          <p:nvPr/>
        </p:nvSpPr>
        <p:spPr>
          <a:xfrm>
            <a:off x="8414159" y="1635854"/>
            <a:ext cx="1887522" cy="2919368"/>
          </a:xfrm>
          <a:prstGeom prst="bracketPair">
            <a:avLst/>
          </a:prstGeom>
          <a:noFill/>
          <a:ln w="28575"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372FF1-3712-425A-AD84-F92CC511C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569" y="1056225"/>
            <a:ext cx="6935056" cy="51014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246F813-4EF8-4507-9107-BA169CC9A97D}"/>
              </a:ext>
            </a:extLst>
          </p:cNvPr>
          <p:cNvSpPr txBox="1">
            <a:spLocks/>
          </p:cNvSpPr>
          <p:nvPr/>
        </p:nvSpPr>
        <p:spPr>
          <a:xfrm>
            <a:off x="685800" y="223576"/>
            <a:ext cx="11506200" cy="4750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 — 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数据库中数据标引介绍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2A812F-F54F-4C82-8496-49E931E3F970}"/>
              </a:ext>
            </a:extLst>
          </p:cNvPr>
          <p:cNvSpPr/>
          <p:nvPr/>
        </p:nvSpPr>
        <p:spPr>
          <a:xfrm>
            <a:off x="1058238" y="1592495"/>
            <a:ext cx="3061699" cy="47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dirty="0"/>
              <a:t>控词和非控词索引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314853-3420-4D75-8F40-E7A754666300}"/>
              </a:ext>
            </a:extLst>
          </p:cNvPr>
          <p:cNvSpPr/>
          <p:nvPr/>
        </p:nvSpPr>
        <p:spPr>
          <a:xfrm>
            <a:off x="1058237" y="5123256"/>
            <a:ext cx="3061699" cy="47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dirty="0"/>
              <a:t>文章处理类型索引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66387B-05DC-42DC-B065-17A3D204AE57}"/>
              </a:ext>
            </a:extLst>
          </p:cNvPr>
          <p:cNvSpPr/>
          <p:nvPr/>
        </p:nvSpPr>
        <p:spPr>
          <a:xfrm>
            <a:off x="1058237" y="3712854"/>
            <a:ext cx="3061699" cy="47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dirty="0"/>
              <a:t>化学索引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05EFE0-DB23-476E-8D9B-D24B94DD20B8}"/>
              </a:ext>
            </a:extLst>
          </p:cNvPr>
          <p:cNvSpPr/>
          <p:nvPr/>
        </p:nvSpPr>
        <p:spPr>
          <a:xfrm>
            <a:off x="1058237" y="3007653"/>
            <a:ext cx="3061699" cy="47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dirty="0"/>
              <a:t>数值索引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070387-C601-4B51-B795-CBE97BEF04C1}"/>
              </a:ext>
            </a:extLst>
          </p:cNvPr>
          <p:cNvSpPr/>
          <p:nvPr/>
        </p:nvSpPr>
        <p:spPr>
          <a:xfrm>
            <a:off x="1058237" y="4418055"/>
            <a:ext cx="3061699" cy="47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dirty="0"/>
              <a:t>天文学索引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E81F4D-725C-4ADB-9B65-3C78C657F75F}"/>
              </a:ext>
            </a:extLst>
          </p:cNvPr>
          <p:cNvSpPr/>
          <p:nvPr/>
        </p:nvSpPr>
        <p:spPr>
          <a:xfrm>
            <a:off x="1058238" y="2302452"/>
            <a:ext cx="3061699" cy="47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dirty="0"/>
              <a:t>学科分类代码索引</a:t>
            </a:r>
          </a:p>
        </p:txBody>
      </p:sp>
      <p:sp>
        <p:nvSpPr>
          <p:cNvPr id="40" name="Speech Bubble: Oval 39">
            <a:extLst>
              <a:ext uri="{FF2B5EF4-FFF2-40B4-BE49-F238E27FC236}">
                <a16:creationId xmlns:a16="http://schemas.microsoft.com/office/drawing/2014/main" id="{52F1E13F-5306-43D0-BDDE-AD0EC62E6783}"/>
              </a:ext>
            </a:extLst>
          </p:cNvPr>
          <p:cNvSpPr/>
          <p:nvPr/>
        </p:nvSpPr>
        <p:spPr>
          <a:xfrm>
            <a:off x="10142358" y="507226"/>
            <a:ext cx="1613043" cy="1097997"/>
          </a:xfrm>
          <a:prstGeom prst="wedgeEllipseCallout">
            <a:avLst>
              <a:gd name="adj1" fmla="val -54217"/>
              <a:gd name="adj2" fmla="val 6399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举例说明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63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91DE2-3CE6-494B-A760-D0593611D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43483"/>
            <a:ext cx="5907046" cy="2164997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9C0686E1-E757-41B9-B2CA-E9D369537A8D}"/>
              </a:ext>
            </a:extLst>
          </p:cNvPr>
          <p:cNvSpPr txBox="1">
            <a:spLocks/>
          </p:cNvSpPr>
          <p:nvPr/>
        </p:nvSpPr>
        <p:spPr>
          <a:xfrm>
            <a:off x="685800" y="169104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化学索引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F497DF-76BD-4C94-AE2B-797803211CC5}"/>
              </a:ext>
            </a:extLst>
          </p:cNvPr>
          <p:cNvSpPr/>
          <p:nvPr/>
        </p:nvSpPr>
        <p:spPr>
          <a:xfrm>
            <a:off x="1017340" y="843483"/>
            <a:ext cx="3871300" cy="5203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化学数据字段包含在文献中讨论的物质和材料系统的受控数据。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检索设置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输入物质的化学名称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化学符号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)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在化学符号后面附加一个角色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（斜杠）连接化学物质和角色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lvl="1"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物质角色说明：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有三种基本角色，每种物质都被赋予其中的一种角色：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单元素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/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el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     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例如：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Na/el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双元素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/bin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（一个化学物质中正好包含两种元素） 例如：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Cu2O/bin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三种及三种以上元素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/ss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例如：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 Ti/ss or H2SO4/ss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适用情况下，可用四种特殊的工艺角色之一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吸附物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/ads        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例如：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CO/ads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掺杂物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/dop      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例如：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P/dop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界面系统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/int     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例如：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Si/int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表面或基质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/sur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例如：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Fe/sur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9B0D204-58FE-46BF-B4D9-A88794B8AA52}"/>
              </a:ext>
            </a:extLst>
          </p:cNvPr>
          <p:cNvCxnSpPr/>
          <p:nvPr/>
        </p:nvCxnSpPr>
        <p:spPr>
          <a:xfrm>
            <a:off x="7286231" y="2496938"/>
            <a:ext cx="0" cy="893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矩形 8">
            <a:extLst>
              <a:ext uri="{FF2B5EF4-FFF2-40B4-BE49-F238E27FC236}">
                <a16:creationId xmlns:a16="http://schemas.microsoft.com/office/drawing/2014/main" id="{0A72A886-FF4F-4643-9F9B-6BF1BD05750A}"/>
              </a:ext>
            </a:extLst>
          </p:cNvPr>
          <p:cNvSpPr/>
          <p:nvPr/>
        </p:nvSpPr>
        <p:spPr>
          <a:xfrm>
            <a:off x="6709273" y="2206693"/>
            <a:ext cx="1193408" cy="2902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2E30ABB4-C962-4137-8B64-30EB61B49A73}"/>
              </a:ext>
            </a:extLst>
          </p:cNvPr>
          <p:cNvSpPr/>
          <p:nvPr/>
        </p:nvSpPr>
        <p:spPr>
          <a:xfrm>
            <a:off x="7952740" y="2206693"/>
            <a:ext cx="3857342" cy="2902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51A81E-D66E-46DD-9F53-6FB36B8F507E}"/>
              </a:ext>
            </a:extLst>
          </p:cNvPr>
          <p:cNvCxnSpPr/>
          <p:nvPr/>
        </p:nvCxnSpPr>
        <p:spPr>
          <a:xfrm>
            <a:off x="9483188" y="2496938"/>
            <a:ext cx="0" cy="893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D8683B6-CB6C-48FE-B653-5783770A4487}"/>
              </a:ext>
            </a:extLst>
          </p:cNvPr>
          <p:cNvSpPr txBox="1"/>
          <p:nvPr/>
        </p:nvSpPr>
        <p:spPr>
          <a:xfrm>
            <a:off x="6219682" y="3390790"/>
            <a:ext cx="2072100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</a:rPr>
              <a:t>选择“所有化学特征描述”。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BE053-1422-431E-A894-463BF72F6E4F}"/>
              </a:ext>
            </a:extLst>
          </p:cNvPr>
          <p:cNvSpPr txBox="1"/>
          <p:nvPr/>
        </p:nvSpPr>
        <p:spPr>
          <a:xfrm>
            <a:off x="8638965" y="3295928"/>
            <a:ext cx="1817206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</a:rPr>
              <a:t>氮化镓中包含两种元素，在</a:t>
            </a:r>
            <a:r>
              <a:rPr lang="en-US" altLang="zh-CN" sz="1200" b="1" dirty="0" err="1">
                <a:solidFill>
                  <a:srgbClr val="FF0000"/>
                </a:solidFill>
              </a:rPr>
              <a:t>GaN</a:t>
            </a:r>
            <a:r>
              <a:rPr lang="zh-CN" altLang="en-US" sz="1200" b="1" dirty="0">
                <a:solidFill>
                  <a:srgbClr val="FF0000"/>
                </a:solidFill>
              </a:rPr>
              <a:t>后面加“</a:t>
            </a:r>
            <a:r>
              <a:rPr lang="en-US" altLang="zh-CN" sz="1200" b="1" dirty="0">
                <a:solidFill>
                  <a:srgbClr val="FF0000"/>
                </a:solidFill>
              </a:rPr>
              <a:t>/bin</a:t>
            </a:r>
            <a:r>
              <a:rPr lang="zh-CN" altLang="en-US" sz="1200" b="1" dirty="0">
                <a:solidFill>
                  <a:srgbClr val="FF0000"/>
                </a:solidFill>
              </a:rPr>
              <a:t>”。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E8E51F-2EE2-4018-95D9-1B1F35542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75214"/>
            <a:ext cx="5999708" cy="1565319"/>
          </a:xfrm>
          <a:prstGeom prst="rect">
            <a:avLst/>
          </a:prstGeom>
        </p:spPr>
      </p:pic>
      <p:sp>
        <p:nvSpPr>
          <p:cNvPr id="15" name="矩形 8">
            <a:extLst>
              <a:ext uri="{FF2B5EF4-FFF2-40B4-BE49-F238E27FC236}">
                <a16:creationId xmlns:a16="http://schemas.microsoft.com/office/drawing/2014/main" id="{A258956D-9285-4450-B8E8-75730213D6C1}"/>
              </a:ext>
            </a:extLst>
          </p:cNvPr>
          <p:cNvSpPr/>
          <p:nvPr/>
        </p:nvSpPr>
        <p:spPr>
          <a:xfrm>
            <a:off x="6096000" y="4272369"/>
            <a:ext cx="1917843" cy="333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12" name="Table 15">
            <a:extLst>
              <a:ext uri="{FF2B5EF4-FFF2-40B4-BE49-F238E27FC236}">
                <a16:creationId xmlns:a16="http://schemas.microsoft.com/office/drawing/2014/main" id="{A05EED15-E8CD-4EA8-881A-B0BBEF685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53196"/>
              </p:ext>
            </p:extLst>
          </p:nvPr>
        </p:nvGraphicFramePr>
        <p:xfrm>
          <a:off x="1009559" y="3141073"/>
          <a:ext cx="4491095" cy="1811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830">
                  <a:extLst>
                    <a:ext uri="{9D8B030D-6E8A-4147-A177-3AD203B41FA5}">
                      <a16:colId xmlns:a16="http://schemas.microsoft.com/office/drawing/2014/main" val="1472921273"/>
                    </a:ext>
                  </a:extLst>
                </a:gridCol>
                <a:gridCol w="1222265">
                  <a:extLst>
                    <a:ext uri="{9D8B030D-6E8A-4147-A177-3AD203B41FA5}">
                      <a16:colId xmlns:a16="http://schemas.microsoft.com/office/drawing/2014/main" val="243498613"/>
                    </a:ext>
                  </a:extLst>
                </a:gridCol>
              </a:tblGrid>
              <a:tr h="390363">
                <a:tc>
                  <a:txBody>
                    <a:bodyPr/>
                    <a:lstStyle/>
                    <a:p>
                      <a:r>
                        <a:rPr lang="zh-CN" altLang="en-US" dirty="0"/>
                        <a:t>基本角色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缩写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855842"/>
                  </a:ext>
                </a:extLst>
              </a:tr>
              <a:tr h="390363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r>
                        <a:rPr lang="en-US" altLang="zh-CN" dirty="0"/>
                        <a:t>lement</a:t>
                      </a:r>
                      <a:r>
                        <a:rPr lang="zh-CN" altLang="en-US" dirty="0"/>
                        <a:t>（单元素）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921406"/>
                  </a:ext>
                </a:extLst>
              </a:tr>
              <a:tr h="390363">
                <a:tc>
                  <a:txBody>
                    <a:bodyPr/>
                    <a:lstStyle/>
                    <a:p>
                      <a:r>
                        <a:rPr lang="en-US" dirty="0"/>
                        <a:t>Binary System</a:t>
                      </a:r>
                      <a:r>
                        <a:rPr lang="zh-CN" altLang="en-US" dirty="0"/>
                        <a:t>（双元素）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589682"/>
                  </a:ext>
                </a:extLst>
              </a:tr>
              <a:tr h="390363">
                <a:tc>
                  <a:txBody>
                    <a:bodyPr/>
                    <a:lstStyle/>
                    <a:p>
                      <a:r>
                        <a:rPr lang="en-US" dirty="0"/>
                        <a:t>System of &gt;2 components</a:t>
                      </a:r>
                      <a:r>
                        <a:rPr lang="zh-CN" altLang="en-US" dirty="0"/>
                        <a:t>（多于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个元素）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52564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7A0358F4-5015-4F10-9C0A-C55723ADC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743721"/>
              </p:ext>
            </p:extLst>
          </p:nvPr>
        </p:nvGraphicFramePr>
        <p:xfrm>
          <a:off x="1017340" y="4952242"/>
          <a:ext cx="44910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124">
                  <a:extLst>
                    <a:ext uri="{9D8B030D-6E8A-4147-A177-3AD203B41FA5}">
                      <a16:colId xmlns:a16="http://schemas.microsoft.com/office/drawing/2014/main" val="453460950"/>
                    </a:ext>
                  </a:extLst>
                </a:gridCol>
                <a:gridCol w="1229972">
                  <a:extLst>
                    <a:ext uri="{9D8B030D-6E8A-4147-A177-3AD203B41FA5}">
                      <a16:colId xmlns:a16="http://schemas.microsoft.com/office/drawing/2014/main" val="3864333424"/>
                    </a:ext>
                  </a:extLst>
                </a:gridCol>
              </a:tblGrid>
              <a:tr h="339435">
                <a:tc>
                  <a:txBody>
                    <a:bodyPr/>
                    <a:lstStyle/>
                    <a:p>
                      <a:r>
                        <a:rPr lang="zh-CN" altLang="en-US" dirty="0"/>
                        <a:t>功能角色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缩写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209617"/>
                  </a:ext>
                </a:extLst>
              </a:tr>
              <a:tr h="339435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altLang="zh-CN" dirty="0"/>
                        <a:t>dsorbate</a:t>
                      </a:r>
                      <a:r>
                        <a:rPr lang="zh-CN" altLang="en-US" dirty="0"/>
                        <a:t>（吸附物）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51023"/>
                  </a:ext>
                </a:extLst>
              </a:tr>
              <a:tr h="339435">
                <a:tc>
                  <a:txBody>
                    <a:bodyPr/>
                    <a:lstStyle/>
                    <a:p>
                      <a:r>
                        <a:rPr lang="en-US" dirty="0"/>
                        <a:t>Dopant</a:t>
                      </a:r>
                      <a:r>
                        <a:rPr lang="zh-CN" altLang="en-US" dirty="0"/>
                        <a:t>（掺杂物）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25491"/>
                  </a:ext>
                </a:extLst>
              </a:tr>
              <a:tr h="339435">
                <a:tc>
                  <a:txBody>
                    <a:bodyPr/>
                    <a:lstStyle/>
                    <a:p>
                      <a:r>
                        <a:rPr lang="en-US" dirty="0"/>
                        <a:t>Interface System</a:t>
                      </a:r>
                      <a:r>
                        <a:rPr lang="zh-CN" altLang="en-US" dirty="0"/>
                        <a:t>（界面系统）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52513"/>
                  </a:ext>
                </a:extLst>
              </a:tr>
              <a:tr h="339435">
                <a:tc>
                  <a:txBody>
                    <a:bodyPr/>
                    <a:lstStyle/>
                    <a:p>
                      <a:r>
                        <a:rPr lang="en-US" dirty="0"/>
                        <a:t>Surface/Substrate</a:t>
                      </a:r>
                      <a:r>
                        <a:rPr lang="zh-CN" altLang="en-US" dirty="0"/>
                        <a:t>（表面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基质）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81037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FA4140A-4BB1-437D-BE49-B6DAEE8104C7}"/>
              </a:ext>
            </a:extLst>
          </p:cNvPr>
          <p:cNvSpPr txBox="1"/>
          <p:nvPr/>
        </p:nvSpPr>
        <p:spPr>
          <a:xfrm>
            <a:off x="6096000" y="5993671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详情参考：</a:t>
            </a:r>
            <a:r>
              <a:rPr lang="en-US" dirty="0">
                <a:hlinkClick r:id="rId5"/>
              </a:rPr>
              <a:t>https://www.theiet.org/media/5239/chemical-indexing-updated-jan-2020.pdf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5" grpId="0" animBg="1"/>
      <p:bldP spid="18" grpId="0"/>
    </p:bldLst>
  </p:timing>
</p:sld>
</file>

<file path=ppt/theme/theme1.xml><?xml version="1.0" encoding="utf-8"?>
<a:theme xmlns:a="http://schemas.openxmlformats.org/drawingml/2006/main" name="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IET 2019 Default IET Template - 16.9 September 2019</Template>
  <TotalTime>12211</TotalTime>
  <Words>4625</Words>
  <Application>Microsoft Office PowerPoint</Application>
  <PresentationFormat>Widescreen</PresentationFormat>
  <Paragraphs>273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宋体</vt:lpstr>
      <vt:lpstr>微软雅黑</vt:lpstr>
      <vt:lpstr>微软雅黑</vt:lpstr>
      <vt:lpstr>等线</vt:lpstr>
      <vt:lpstr>黑体</vt:lpstr>
      <vt:lpstr>Arial</vt:lpstr>
      <vt:lpstr>Arial Regular</vt:lpstr>
      <vt:lpstr>Georgia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Inspec— 文献“处理类型”索引简介</vt:lpstr>
      <vt:lpstr>PowerPoint Presentation</vt:lpstr>
      <vt:lpstr>PowerPoint Presentation</vt:lpstr>
      <vt:lpstr>施引、引用文献查看、导出Endnotes/Excel等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Chris Liu</cp:lastModifiedBy>
  <cp:revision>281</cp:revision>
  <dcterms:created xsi:type="dcterms:W3CDTF">2020-06-03T09:51:45Z</dcterms:created>
  <dcterms:modified xsi:type="dcterms:W3CDTF">2022-06-06T11:43:25Z</dcterms:modified>
</cp:coreProperties>
</file>